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6" r:id="rId3"/>
    <p:sldMasterId id="2147483680" r:id="rId4"/>
  </p:sldMasterIdLst>
  <p:notesMasterIdLst>
    <p:notesMasterId r:id="rId28"/>
  </p:notesMasterIdLst>
  <p:sldIdLst>
    <p:sldId id="256" r:id="rId5"/>
    <p:sldId id="257" r:id="rId6"/>
    <p:sldId id="261" r:id="rId7"/>
    <p:sldId id="263" r:id="rId8"/>
    <p:sldId id="266" r:id="rId9"/>
    <p:sldId id="267" r:id="rId10"/>
    <p:sldId id="264" r:id="rId11"/>
    <p:sldId id="265" r:id="rId12"/>
    <p:sldId id="270" r:id="rId13"/>
    <p:sldId id="268" r:id="rId14"/>
    <p:sldId id="271" r:id="rId15"/>
    <p:sldId id="273" r:id="rId16"/>
    <p:sldId id="277" r:id="rId17"/>
    <p:sldId id="278" r:id="rId18"/>
    <p:sldId id="279" r:id="rId19"/>
    <p:sldId id="276" r:id="rId20"/>
    <p:sldId id="275" r:id="rId21"/>
    <p:sldId id="285" r:id="rId22"/>
    <p:sldId id="286" r:id="rId23"/>
    <p:sldId id="269" r:id="rId24"/>
    <p:sldId id="281" r:id="rId25"/>
    <p:sldId id="282" r:id="rId26"/>
    <p:sldId id="28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99CC00"/>
    <a:srgbClr val="ECF4F4"/>
    <a:srgbClr val="008080"/>
    <a:srgbClr val="CC00FF"/>
    <a:srgbClr val="0099FF"/>
    <a:srgbClr val="FF0000"/>
    <a:srgbClr val="FFFF00"/>
    <a:srgbClr val="002060"/>
    <a:srgbClr val="FFC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6101B-B8E1-4C42-82AA-E6A180E81338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60BCD-927E-4BCD-8FB8-1A50C08FEA8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85214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Background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Introduction to research project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Phase 1: Informed exploration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Literature review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Design principles and guidelines definitions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Interviews with experts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Findings: Key design themes and principles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Conclusion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45874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A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1: Initial Review</a:t>
            </a:r>
            <a:endParaRPr lang="en-CA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Initial literature chosen by research team members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Literature exploration led to addition of some secondary resources as well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Yielded 55 multimedia artefacts: references to, or lists of pedagogical, technological, or both forms of design principles &amp; guidelines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Complete list in Appendix A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2: Defining Design Principles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Initial literature analysis = need to define terms, “design principles” &amp; “guidelines”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Second literature review (team libraries &amp; secondary sources): DBR &amp; technology-based definitions</a:t>
            </a:r>
          </a:p>
          <a:p>
            <a:r>
              <a:rPr lang="en-A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Definitions used to re-sort original literature review to distill preliminary list of key design principles &amp; guide rest of study</a:t>
            </a:r>
            <a:endParaRPr lang="en-CA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16713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Design principles are: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Broad, high-level, generalized, universal recommendations, based on empirically-tested theories, applicable across various contexts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Define &amp; communicate key dimensions of educational design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Consist of two interdependent dimensions: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Educational intervention characteristics (content, appearance, functionality)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Procedures (how to develop the solution)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Replicable; intended to be interpreted &amp; adapted to local conditions &amp; contexts)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Dynamic, flexible, renewable; iterative cycles of interpretation, adaption, practical application, new knowledge &amp; understanding are defined, leading to renewal of existing design principles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Design guidelines are: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Specific, practical, testable criteria for how best to realize design principles within contexts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Often expressed as statements: what should/should not be included in a successful design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81883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3rd Step in Lit Review Process: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 Analyze/reorganize principles &amp; guidelines in initial lit review to align with team definitions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 Pedagogical and technological principles were coded &amp; synthesized into preliminary set of principles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C. Preliminary set then compared to primary principles identified from interviews with experts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Interviews with Experts: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Conducted with seven world-renown experts in m-learning design, language learning, or both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Initial key question: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“What are the key characteristics of an effective m-learning application for the described purpose &amp; target audience?”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Responses coded thematically, synthesized, and compared to lit review results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Finding: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Although lit review covered a broad range of contexts while interviews were contextualized by guiding question &amp; detailed description of purpose &amp; audience, results were very similar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56203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primary design themes and related principles, in order of priority (most fundamental first):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1.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Mobility: Design for the Mobile Learner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2.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Learner-determined: Respond to the Learner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3.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Context: Integrate Environmental Affordances into</a:t>
            </a:r>
            <a:r>
              <a:rPr lang="en-CA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Design</a:t>
            </a:r>
            <a:endParaRPr lang="en-CA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81883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theme: Mobility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Design principle: Design for the mobile learner (m-learner)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Mobility of the learner is central guiding principle &amp; measuring stick in design decisions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Critical to understand &amp; address m-learner’s distinctive behaviours, actions, preferences, &amp; attitudes as m-learner moves across physical &amp; virtual spaces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Content &amp; service should be accessible through a variety of platforms &amp; devices to optimize learner mobility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Examples: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To enable seamless learning across time &amp; various physical/social settings, one interviewee says that the app should “ensure that the learning content and activities are segmented in a way that the learner can come and go without deterring the learning process or  […] having to deal with technological hurdles.”</a:t>
            </a:r>
          </a:p>
          <a:p>
            <a:r>
              <a:rPr lang="en-A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US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A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lit review,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Gualtieri (2011) concludes that such a design needs to factor in contextual dynamics of location, locomotion, timing, intimacy, &amp; device exploitation in relation to learner mobility </a:t>
            </a:r>
            <a:endParaRPr lang="en-CA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12074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theme: Learner-determined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Design principle: Respond to the learner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Most prevalent message in lit review &amp; interviews: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Ask the learner, listen to the learner, &amp; respond to the learner’s needs, wants, &amp; interests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MALL study – learners must feel empowered with confidence to adopt m-technologies for learning (Cheon, Lee, Crooks, &amp; Song, 2012)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 of self-determination predicts academic achievement (Zheng, Gaumer Erickson, Kingston, &amp; Noonan, 2012)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is more effective when learners are involved in deciding “the learning pace, sequence, mode of instruction, and content” (Arús-Hita &amp; Rodríguez-Arancón, 2014, p. 3)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Promoting learner autonomy enables learning outside of limited class time (Arús-Hita &amp; Rodríguez-Arancón, 2014)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13985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theme: Context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Design principle: Integrate environmental affordances in the design.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Includes linguistic, personal (incl. prior experience &amp; history), social, &amp; technological dimensions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External situational context: technological &amp; social dimensions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Setting (time, place, &amp; environmental conditions)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Participants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Technological circumstances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Socio-cultural norms of interaction &amp; behaviour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Highest frequency: Authentic context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Leverage the wealth of information in the given context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Interdependent concepts: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Relevancy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Adaptation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Personalization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21569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Adjust content &amp; activities to learner’s internal &amp; external context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Allow varying degrees of: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Freedom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Learner/system control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Structure &amp; progression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Layout &amp; levels of difficulty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Task types, themes &amp; topics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Support &amp; scaffolding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Feedback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Peer interaction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Example: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Use navigable &amp; adaptable pedagogy, &amp; intelligent technical architecture incorporating geo-location &amp; calendar features to tap into local contexts to deliver timely, relevant, &amp; meaningful learning experiences (Quinn, 2011)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983868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Literacy Uplift preliminary results as part of Phase 1: Informed Exploration: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Definitions for design principles &amp; guidelines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Three key design themes &amp; related principles:</a:t>
            </a:r>
          </a:p>
          <a:p>
            <a:pPr lvl="0"/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Mobility: Design for the mobile learner,</a:t>
            </a:r>
          </a:p>
          <a:p>
            <a:pPr lvl="0"/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Learner-determined: Respond to the learner, and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Context: Integrate environmental affordances in the design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Future publication/presentation: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Greater elaboration on three key themes &amp; related principles presented herein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Secondary level of identified design principles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8249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Low literacy statistics: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- 42% of Canadian adults, ages 16-65 (CLLN, 2017)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- 61% new immigrants (Stats Canada, 2012)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- 60% established immigrants (Stats Canada, 2012)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Literacy upgrading: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- 5-10% eligible adults register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Many barriers, including time constraints and accessibility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Result: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Cannot effectively participate in digital economy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Cannot realize full potential of civic &amp; personal lives</a:t>
            </a:r>
            <a:endParaRPr lang="en-CA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5324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Literacy Uplift proposes mobile learning (m-learning) solution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3-year SSHRC-funded project: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George Brown College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TESL Toronto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Literacy Nipissing,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Development Made Simple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Athabasca University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Aimed at: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 19-65 year old Canadian adults: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Diverse cultural &amp; educational backgrounds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ESL or 1st language literacy learners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Below PIAAC Level 3 (OECD, 2017, and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Their literacy instructors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Purpose: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Develop set of effective m-learning literacy solution design principles &amp; app for Canadian &amp; similar literacy learners worldwide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6578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Preliminary needs analysis, lit review, &amp; similar project examination suggests m-learning approach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Targets learners who lack English reading &amp; writing skills, regardless of 1st language or other language proficiency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Promotes basic: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Typing &amp; printing,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Sound-symbol correspondence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Reading survival words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Focus on developing: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Alphanumeric perceptual knowledge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Word recognition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Word knowledge (understanding)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Sentence processing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Passage fluency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App will be: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Cross-platform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Initially introduced in class, but can be used in blended environment, turning competencies into capabilities (Hase &amp; Kenyon, 2001, 2013)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6578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Objectives:</a:t>
            </a:r>
            <a:endParaRPr lang="en-CA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Building knowledge: Design principles &amp; guidelines for effective m-learning literacy solution;</a:t>
            </a:r>
            <a:endParaRPr lang="en-CA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Prototyping an effective m-learning literacy solution based on principles and guidelines;</a:t>
            </a:r>
            <a:endParaRPr lang="en-CA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Providing technology &amp; literacy training to participating students; and </a:t>
            </a:r>
            <a:endParaRPr lang="en-CA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Increasing academic and non-academic accessibility to pedagogical design principles &amp; guidelines </a:t>
            </a:r>
            <a:endParaRPr lang="en-CA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6578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design principles and guidelines best facilitate the development of adult literacy skills in English? </a:t>
            </a:r>
            <a:endParaRPr lang="en-CA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can these principles and guidelines be incorporated into a viable mobile application for adult literacy learners?</a:t>
            </a:r>
            <a:endParaRPr lang="en-CA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54091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Design-based research (DBR):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Iterative design &amp; testing approach </a:t>
            </a:r>
          </a:p>
          <a:p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Three phases, with multiple iterations to refine design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(1) Informed Exploration,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(2) Enactment, and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(3) Evaluation (local impact)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07282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Mixed methods, reflecting feedback from: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Pre- and post-test surveys, focus group discussions, &amp; Interviews with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Literacy learners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Experts in m-learning design and language learning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GBC STC student app developers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Literature reviews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Researchers’ observations &amp; reflective notes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2233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Purpose: One part of phase 1 was to identify existing design principles for adult literacy &amp; m-learning interventions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Process: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Two independent strategies employed: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 review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Open-ended interviews with experts </a:t>
            </a:r>
          </a:p>
          <a:p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- </a:t>
            </a:r>
            <a:r>
              <a:rPr lang="en-CA" sz="1200" b="1" i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(Click) </a:t>
            </a:r>
            <a:r>
              <a:rPr lang="en-CA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then merged to yield design principles for adult literacy &amp; m-learning interventions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60BCD-927E-4BCD-8FB8-1A50C08FEA81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56203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bstractBlueSmooth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-22051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514600"/>
            <a:ext cx="8153400" cy="1085851"/>
          </a:xfrm>
        </p:spPr>
        <p:txBody>
          <a:bodyPr>
            <a:normAutofit/>
          </a:bodyPr>
          <a:lstStyle>
            <a:lvl1pPr>
              <a:defRPr sz="44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3500" y="36322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006699"/>
                </a:solidFill>
                <a:effectLst/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052B8CE9-65D4-4F44-ADB2-F32C1743BA4F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A082E78-06EB-4E31-BE93-19194E55C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6667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8CE9-65D4-4F44-ADB2-F32C1743BA4F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2E78-06EB-4E31-BE93-19194E55C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71209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8CE9-65D4-4F44-ADB2-F32C1743BA4F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2E78-06EB-4E31-BE93-19194E55C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08655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/>
            </a:lvl1pPr>
            <a:lvl2pPr marL="743170" indent="-286385">
              <a:buClrTx/>
              <a:buFont typeface="Arial" panose="020B0604020202020204" pitchFamily="34" charset="0"/>
              <a:buChar char="•"/>
              <a:defRPr/>
            </a:lvl2pPr>
            <a:lvl3pPr marL="1142676" indent="-227677">
              <a:buClrTx/>
              <a:buSzPct val="80000"/>
              <a:buFont typeface="Wingdings" panose="05000000000000000000" pitchFamily="2" charset="2"/>
              <a:buChar char="§"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B8C3C9-D019-4082-AF4B-8FECE6C35A1C}" type="datetimeFigureOut">
              <a:rPr lang="en-CA" smtClean="0">
                <a:solidFill>
                  <a:srgbClr val="000000"/>
                </a:solidFill>
              </a:rPr>
              <a:pPr/>
              <a:t>2017-04-18</a:t>
            </a:fld>
            <a:endParaRPr lang="en-C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04BC51-4B64-4F17-B40D-2B839BE11B5D}" type="slidenum">
              <a:rPr lang="en-CA" smtClean="0">
                <a:solidFill>
                  <a:srgbClr val="000000"/>
                </a:solidFill>
              </a:rPr>
              <a:pPr/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685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B8C3C9-D019-4082-AF4B-8FECE6C35A1C}" type="datetimeFigureOut">
              <a:rPr lang="en-CA" smtClean="0">
                <a:solidFill>
                  <a:srgbClr val="000000"/>
                </a:solidFill>
              </a:rPr>
              <a:pPr/>
              <a:t>2017-04-18</a:t>
            </a:fld>
            <a:endParaRPr lang="en-C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04BC51-4B64-4F17-B40D-2B839BE11B5D}" type="slidenum">
              <a:rPr lang="en-CA" smtClean="0">
                <a:solidFill>
                  <a:srgbClr val="000000"/>
                </a:solidFill>
              </a:rPr>
              <a:pPr/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685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B8C3C9-D019-4082-AF4B-8FECE6C35A1C}" type="datetimeFigureOut">
              <a:rPr lang="en-CA" smtClean="0">
                <a:solidFill>
                  <a:srgbClr val="000000"/>
                </a:solidFill>
              </a:rPr>
              <a:pPr/>
              <a:t>2017-04-18</a:t>
            </a:fld>
            <a:endParaRPr lang="en-C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04BC51-4B64-4F17-B40D-2B839BE11B5D}" type="slidenum">
              <a:rPr lang="en-CA" smtClean="0">
                <a:solidFill>
                  <a:srgbClr val="000000"/>
                </a:solidFill>
              </a:rPr>
              <a:pPr/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685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8CE9-65D4-4F44-ADB2-F32C1743BA4F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2E78-06EB-4E31-BE93-19194E55C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92333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8CE9-65D4-4F44-ADB2-F32C1743BA4F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2E78-06EB-4E31-BE93-19194E55C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01909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8CE9-65D4-4F44-ADB2-F32C1743BA4F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2E78-06EB-4E31-BE93-19194E55C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86855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8CE9-65D4-4F44-ADB2-F32C1743BA4F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2E78-06EB-4E31-BE93-19194E55C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70093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8CE9-65D4-4F44-ADB2-F32C1743BA4F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2E78-06EB-4E31-BE93-19194E55C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69800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8CE9-65D4-4F44-ADB2-F32C1743BA4F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2E78-06EB-4E31-BE93-19194E55C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56131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8CE9-65D4-4F44-ADB2-F32C1743BA4F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2E78-06EB-4E31-BE93-19194E55C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6856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B8CE9-65D4-4F44-ADB2-F32C1743BA4F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2E78-06EB-4E31-BE93-19194E55C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30225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87"/>
          <a:stretch/>
        </p:blipFill>
        <p:spPr>
          <a:xfrm>
            <a:off x="0" y="1"/>
            <a:ext cx="9144000" cy="140676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052B8CE9-65D4-4F44-ADB2-F32C1743BA4F}" type="datetimeFigureOut">
              <a:rPr lang="en-CA" smtClean="0"/>
              <a:t>2017-04-18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A082E78-06EB-4E31-BE93-19194E55C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92200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rgbClr val="000000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289" y="0"/>
            <a:ext cx="8855122" cy="963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CA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289" y="1308198"/>
            <a:ext cx="8855122" cy="509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CA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289" y="6609844"/>
            <a:ext cx="1904881" cy="24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defTabSz="915001">
              <a:defRPr sz="1400" smtClean="0">
                <a:latin typeface="Arial" pitchFamily="34" charset="0"/>
              </a:defRPr>
            </a:lvl1pPr>
          </a:lstStyle>
          <a:p>
            <a:fld id="{52B8C3C9-D019-4082-AF4B-8FECE6C35A1C}" type="datetimeFigureOut">
              <a:rPr lang="en-CA">
                <a:solidFill>
                  <a:srgbClr val="000000"/>
                </a:solidFill>
              </a:rPr>
              <a:pPr/>
              <a:t>2017-04-18</a:t>
            </a:fld>
            <a:endParaRPr lang="en-CA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9017" y="6609844"/>
            <a:ext cx="2894504" cy="24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 defTabSz="915001">
              <a:defRPr sz="1400" smtClean="0">
                <a:latin typeface="Arial" pitchFamily="34" charset="0"/>
              </a:defRPr>
            </a:lvl1pPr>
          </a:lstStyle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70368" y="6609844"/>
            <a:ext cx="1922042" cy="24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r" defTabSz="915001">
              <a:defRPr sz="1400" smtClean="0">
                <a:latin typeface="Arial" pitchFamily="34" charset="0"/>
              </a:defRPr>
            </a:lvl1pPr>
          </a:lstStyle>
          <a:p>
            <a:fld id="{A504BC51-4B64-4F17-B40D-2B839BE11B5D}" type="slidenum">
              <a:rPr lang="en-CA">
                <a:solidFill>
                  <a:srgbClr val="000000"/>
                </a:solidFill>
              </a:rPr>
              <a:pPr/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utoUpdateAnimBg="0"/>
    </p:bldLst>
  </p:timing>
  <p:txStyles>
    <p:titleStyle>
      <a:lvl1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12394"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824789"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237183"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649578"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231" indent="-342231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170" indent="-286385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–"/>
        <a:defRPr sz="2800">
          <a:solidFill>
            <a:schemeClr val="tx1"/>
          </a:solidFill>
          <a:latin typeface="+mn-lt"/>
        </a:defRPr>
      </a:lvl2pPr>
      <a:lvl3pPr marL="1142676" indent="-227677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•"/>
        <a:defRPr sz="2400">
          <a:solidFill>
            <a:schemeClr val="tx1"/>
          </a:solidFill>
          <a:latin typeface="+mn-lt"/>
        </a:defRPr>
      </a:lvl3pPr>
      <a:lvl4pPr marL="1599461" indent="-227677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–"/>
        <a:defRPr sz="2000">
          <a:solidFill>
            <a:schemeClr val="tx1"/>
          </a:solidFill>
          <a:latin typeface="+mn-lt"/>
        </a:defRPr>
      </a:lvl4pPr>
      <a:lvl5pPr marL="2057677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5pPr>
      <a:lvl6pPr marL="2470071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6pPr>
      <a:lvl7pPr marL="2882465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7pPr>
      <a:lvl8pPr marL="3294860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8pPr>
      <a:lvl9pPr marL="3707254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2394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4789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7183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9578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1972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4366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6761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9155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289" y="0"/>
            <a:ext cx="8855122" cy="963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CA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289" y="1308198"/>
            <a:ext cx="8855122" cy="509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CA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289" y="6609844"/>
            <a:ext cx="1904881" cy="24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defTabSz="915001">
              <a:defRPr sz="1400" smtClean="0">
                <a:latin typeface="Arial" pitchFamily="34" charset="0"/>
              </a:defRPr>
            </a:lvl1pPr>
          </a:lstStyle>
          <a:p>
            <a:fld id="{52B8C3C9-D019-4082-AF4B-8FECE6C35A1C}" type="datetimeFigureOut">
              <a:rPr lang="en-CA">
                <a:solidFill>
                  <a:srgbClr val="000000"/>
                </a:solidFill>
              </a:rPr>
              <a:pPr/>
              <a:t>2017-04-18</a:t>
            </a:fld>
            <a:endParaRPr lang="en-CA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9017" y="6609844"/>
            <a:ext cx="2894504" cy="24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 defTabSz="915001">
              <a:defRPr sz="1400" smtClean="0">
                <a:latin typeface="Arial" pitchFamily="34" charset="0"/>
              </a:defRPr>
            </a:lvl1pPr>
          </a:lstStyle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70368" y="6609844"/>
            <a:ext cx="1922042" cy="24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r" defTabSz="915001">
              <a:defRPr sz="1400" smtClean="0">
                <a:latin typeface="Arial" pitchFamily="34" charset="0"/>
              </a:defRPr>
            </a:lvl1pPr>
          </a:lstStyle>
          <a:p>
            <a:fld id="{A504BC51-4B64-4F17-B40D-2B839BE11B5D}" type="slidenum">
              <a:rPr lang="en-CA">
                <a:solidFill>
                  <a:srgbClr val="000000"/>
                </a:solidFill>
              </a:rPr>
              <a:pPr/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utoUpdateAnimBg="0"/>
    </p:bldLst>
  </p:timing>
  <p:txStyles>
    <p:titleStyle>
      <a:lvl1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12394"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824789"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237183"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649578"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231" indent="-342231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170" indent="-286385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–"/>
        <a:defRPr sz="2800">
          <a:solidFill>
            <a:schemeClr val="tx1"/>
          </a:solidFill>
          <a:latin typeface="+mn-lt"/>
        </a:defRPr>
      </a:lvl2pPr>
      <a:lvl3pPr marL="1142676" indent="-227677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•"/>
        <a:defRPr sz="2400">
          <a:solidFill>
            <a:schemeClr val="tx1"/>
          </a:solidFill>
          <a:latin typeface="+mn-lt"/>
        </a:defRPr>
      </a:lvl3pPr>
      <a:lvl4pPr marL="1599461" indent="-227677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–"/>
        <a:defRPr sz="2000">
          <a:solidFill>
            <a:schemeClr val="tx1"/>
          </a:solidFill>
          <a:latin typeface="+mn-lt"/>
        </a:defRPr>
      </a:lvl4pPr>
      <a:lvl5pPr marL="2057677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5pPr>
      <a:lvl6pPr marL="2470071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6pPr>
      <a:lvl7pPr marL="2882465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7pPr>
      <a:lvl8pPr marL="3294860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8pPr>
      <a:lvl9pPr marL="3707254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2394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4789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7183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9578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1972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4366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6761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9155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289" y="0"/>
            <a:ext cx="8855122" cy="963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CA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289" y="1308198"/>
            <a:ext cx="8855122" cy="509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CA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289" y="6609844"/>
            <a:ext cx="1904881" cy="24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defTabSz="915001">
              <a:defRPr sz="1400" smtClean="0">
                <a:latin typeface="Arial" pitchFamily="34" charset="0"/>
              </a:defRPr>
            </a:lvl1pPr>
          </a:lstStyle>
          <a:p>
            <a:fld id="{52B8C3C9-D019-4082-AF4B-8FECE6C35A1C}" type="datetimeFigureOut">
              <a:rPr lang="en-CA">
                <a:solidFill>
                  <a:srgbClr val="000000"/>
                </a:solidFill>
              </a:rPr>
              <a:pPr/>
              <a:t>2017-04-18</a:t>
            </a:fld>
            <a:endParaRPr lang="en-CA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9017" y="6609844"/>
            <a:ext cx="2894504" cy="24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 defTabSz="915001">
              <a:defRPr sz="1400" smtClean="0">
                <a:latin typeface="Arial" pitchFamily="34" charset="0"/>
              </a:defRPr>
            </a:lvl1pPr>
          </a:lstStyle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70368" y="6609844"/>
            <a:ext cx="1922042" cy="24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r" defTabSz="915001">
              <a:defRPr sz="1400" smtClean="0">
                <a:latin typeface="Arial" pitchFamily="34" charset="0"/>
              </a:defRPr>
            </a:lvl1pPr>
          </a:lstStyle>
          <a:p>
            <a:fld id="{A504BC51-4B64-4F17-B40D-2B839BE11B5D}" type="slidenum">
              <a:rPr lang="en-CA">
                <a:solidFill>
                  <a:srgbClr val="000000"/>
                </a:solidFill>
              </a:rPr>
              <a:pPr/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utoUpdateAnimBg="0"/>
    </p:bldLst>
  </p:timing>
  <p:txStyles>
    <p:titleStyle>
      <a:lvl1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12394"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824789"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237183"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649578" algn="l" defTabSz="915001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231" indent="-342231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170" indent="-286385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–"/>
        <a:defRPr sz="2800">
          <a:solidFill>
            <a:schemeClr val="tx1"/>
          </a:solidFill>
          <a:latin typeface="+mn-lt"/>
        </a:defRPr>
      </a:lvl2pPr>
      <a:lvl3pPr marL="1142676" indent="-227677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•"/>
        <a:defRPr sz="2400">
          <a:solidFill>
            <a:schemeClr val="tx1"/>
          </a:solidFill>
          <a:latin typeface="+mn-lt"/>
        </a:defRPr>
      </a:lvl3pPr>
      <a:lvl4pPr marL="1599461" indent="-227677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–"/>
        <a:defRPr sz="2000">
          <a:solidFill>
            <a:schemeClr val="tx1"/>
          </a:solidFill>
          <a:latin typeface="+mn-lt"/>
        </a:defRPr>
      </a:lvl4pPr>
      <a:lvl5pPr marL="2057677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5pPr>
      <a:lvl6pPr marL="2470071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6pPr>
      <a:lvl7pPr marL="2882465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7pPr>
      <a:lvl8pPr marL="3294860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8pPr>
      <a:lvl9pPr marL="3707254" indent="-229108" algn="l" defTabSz="915001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2394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4789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7183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9578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1972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4366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6761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9155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5.jpe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10.JP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7.JP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4.png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10.JP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10" Type="http://schemas.openxmlformats.org/officeDocument/2006/relationships/image" Target="../media/image43.jpeg"/><Relationship Id="rId4" Type="http://schemas.openxmlformats.org/officeDocument/2006/relationships/image" Target="../media/image37.jpg"/><Relationship Id="rId9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5.gif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0.JP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203987" y="1772816"/>
            <a:ext cx="584434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cap="all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Design Principles </a:t>
            </a:r>
            <a:endParaRPr lang="en-US" sz="2800" b="1" cap="all" smtClean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  <a:p>
            <a:r>
              <a:rPr lang="en-US" sz="2800" b="1" cap="all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for </a:t>
            </a:r>
            <a:r>
              <a:rPr lang="en-US" sz="2800" b="1" cap="all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an </a:t>
            </a:r>
            <a:r>
              <a:rPr lang="en-US" sz="2800" b="1" cap="all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Adult </a:t>
            </a:r>
            <a:r>
              <a:rPr lang="en-US" sz="2800" b="1" cap="all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Literacy </a:t>
            </a:r>
            <a:endParaRPr lang="en-US" sz="2800" b="1" cap="all" smtClean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  <a:p>
            <a:r>
              <a:rPr lang="en-US" sz="2800" b="1" cap="all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Mobile </a:t>
            </a:r>
            <a:r>
              <a:rPr lang="en-US" sz="2800" b="1" cap="all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Learning Solution </a:t>
            </a:r>
            <a:endParaRPr lang="en-US" sz="2800" b="1" cap="all" smtClean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  <a:p>
            <a:r>
              <a:rPr lang="en-US" sz="2800" b="1" cap="all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in </a:t>
            </a:r>
            <a:r>
              <a:rPr lang="en-US" sz="2800" b="1" cap="all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a </a:t>
            </a:r>
            <a:r>
              <a:rPr lang="en-US" sz="2800" b="1" cap="all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Blended </a:t>
            </a:r>
            <a:r>
              <a:rPr lang="en-US" sz="2800" b="1" cap="all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Learning </a:t>
            </a:r>
            <a:r>
              <a:rPr lang="en-US" sz="2800" b="1" cap="all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Context</a:t>
            </a:r>
            <a:endParaRPr lang="en-CA" sz="2800" b="1" cap="all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209" y="5445224"/>
            <a:ext cx="1504326" cy="1272690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78024" y="4725144"/>
            <a:ext cx="6769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IABL 2017 Presentation</a:t>
            </a:r>
          </a:p>
          <a:p>
            <a:pPr algn="ctr"/>
            <a:endParaRPr lang="en-CA" sz="800"/>
          </a:p>
          <a:p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Agnieszka Palalas            Norine Wark                   Przemyslaw Pawluk</a:t>
            </a:r>
          </a:p>
          <a:p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Athabasca University     Athabasca University     George Brown College </a:t>
            </a:r>
            <a:endParaRPr lang="en-C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622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           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</a:t>
            </a:r>
            <a:r>
              <a:rPr lang="en-CA" sz="2400" smtClean="0"/>
              <a:t>PHASE 1</a:t>
            </a:r>
            <a:endParaRPr lang="en-CA" sz="2400"/>
          </a:p>
        </p:txBody>
      </p:sp>
      <p:grpSp>
        <p:nvGrpSpPr>
          <p:cNvPr id="19" name="Group 18"/>
          <p:cNvGrpSpPr/>
          <p:nvPr/>
        </p:nvGrpSpPr>
        <p:grpSpPr>
          <a:xfrm>
            <a:off x="6012160" y="2360689"/>
            <a:ext cx="2525070" cy="1789163"/>
            <a:chOff x="1057075" y="2564904"/>
            <a:chExt cx="2525070" cy="1789163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9083" y="2564904"/>
              <a:ext cx="2381054" cy="140861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15" name="TextBox 14"/>
            <p:cNvSpPr txBox="1"/>
            <p:nvPr/>
          </p:nvSpPr>
          <p:spPr>
            <a:xfrm>
              <a:off x="1057075" y="3984735"/>
              <a:ext cx="2525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b="1" smtClean="0">
                  <a:solidFill>
                    <a:schemeClr val="tx2"/>
                  </a:solidFill>
                </a:rPr>
                <a:t>Interviews with Experts</a:t>
              </a:r>
              <a:endParaRPr lang="en-CA" b="1">
                <a:solidFill>
                  <a:schemeClr val="tx2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030746" y="2454203"/>
            <a:ext cx="1872208" cy="1695649"/>
            <a:chOff x="6026224" y="2679531"/>
            <a:chExt cx="1872208" cy="1695649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5715" y="2679531"/>
              <a:ext cx="1413226" cy="129398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16" name="TextBox 15"/>
            <p:cNvSpPr txBox="1"/>
            <p:nvPr/>
          </p:nvSpPr>
          <p:spPr>
            <a:xfrm>
              <a:off x="6026224" y="4005848"/>
              <a:ext cx="1872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b="1" smtClean="0">
                  <a:solidFill>
                    <a:schemeClr val="tx2"/>
                  </a:solidFill>
                </a:rPr>
                <a:t>Literature Review</a:t>
              </a:r>
              <a:endParaRPr lang="en-CA" b="1">
                <a:solidFill>
                  <a:schemeClr val="tx2"/>
                </a:solidFill>
              </a:endParaRPr>
            </a:p>
          </p:txBody>
        </p:sp>
      </p:grpSp>
      <p:sp>
        <p:nvSpPr>
          <p:cNvPr id="11" name="Shape 10"/>
          <p:cNvSpPr/>
          <p:nvPr/>
        </p:nvSpPr>
        <p:spPr>
          <a:xfrm>
            <a:off x="3827924" y="3435360"/>
            <a:ext cx="1525499" cy="1289857"/>
          </a:xfrm>
          <a:prstGeom prst="funnel">
            <a:avLst/>
          </a:prstGeom>
          <a:solidFill>
            <a:schemeClr val="tx1">
              <a:lumMod val="85000"/>
              <a:lumOff val="15000"/>
              <a:alpha val="40000"/>
            </a:schemeClr>
          </a:solidFill>
          <a:ln>
            <a:solidFill>
              <a:schemeClr val="accent6">
                <a:lumMod val="50000"/>
                <a:lumOff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Shape 7"/>
          <p:cNvSpPr/>
          <p:nvPr/>
        </p:nvSpPr>
        <p:spPr>
          <a:xfrm rot="5148353">
            <a:off x="3403355" y="2885708"/>
            <a:ext cx="1043968" cy="949905"/>
          </a:xfrm>
          <a:prstGeom prst="swooshArrow">
            <a:avLst>
              <a:gd name="adj1" fmla="val 16310"/>
              <a:gd name="adj2" fmla="val 31370"/>
            </a:avLst>
          </a:prstGeom>
          <a:solidFill>
            <a:schemeClr val="accent6">
              <a:lumMod val="90000"/>
              <a:lumOff val="10000"/>
            </a:schemeClr>
          </a:solidFill>
          <a:ln>
            <a:solidFill>
              <a:schemeClr val="accent6">
                <a:lumMod val="50000"/>
                <a:lumOff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Down Arrow 9"/>
          <p:cNvSpPr/>
          <p:nvPr/>
        </p:nvSpPr>
        <p:spPr>
          <a:xfrm>
            <a:off x="4436088" y="4821246"/>
            <a:ext cx="309170" cy="423407"/>
          </a:xfrm>
          <a:prstGeom prst="downArrow">
            <a:avLst/>
          </a:prstGeom>
          <a:solidFill>
            <a:schemeClr val="accent6">
              <a:lumMod val="90000"/>
              <a:lumOff val="10000"/>
            </a:schemeClr>
          </a:solidFill>
          <a:ln>
            <a:solidFill>
              <a:schemeClr val="accent6">
                <a:lumMod val="50000"/>
                <a:lumOff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Shape 16"/>
          <p:cNvSpPr/>
          <p:nvPr/>
        </p:nvSpPr>
        <p:spPr>
          <a:xfrm rot="16451647" flipH="1">
            <a:off x="4696679" y="2885708"/>
            <a:ext cx="1043968" cy="949905"/>
          </a:xfrm>
          <a:prstGeom prst="swooshArrow">
            <a:avLst>
              <a:gd name="adj1" fmla="val 16310"/>
              <a:gd name="adj2" fmla="val 31370"/>
            </a:avLst>
          </a:prstGeom>
          <a:solidFill>
            <a:schemeClr val="accent6">
              <a:lumMod val="90000"/>
              <a:lumOff val="10000"/>
            </a:schemeClr>
          </a:solidFill>
          <a:ln>
            <a:solidFill>
              <a:schemeClr val="accent6">
                <a:lumMod val="50000"/>
                <a:lumOff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TextBox 21"/>
          <p:cNvSpPr txBox="1"/>
          <p:nvPr/>
        </p:nvSpPr>
        <p:spPr>
          <a:xfrm>
            <a:off x="2051720" y="1179725"/>
            <a:ext cx="5040560" cy="523220"/>
          </a:xfrm>
          <a:prstGeom prst="rect">
            <a:avLst/>
          </a:prstGeom>
          <a:noFill/>
          <a:effectLst>
            <a:glow rad="596900">
              <a:schemeClr val="accent6">
                <a:lumMod val="10000"/>
                <a:lumOff val="9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Phase 1: Informed Exploration</a:t>
            </a:r>
            <a:endParaRPr lang="en-CA" sz="2800" b="1">
              <a:solidFill>
                <a:schemeClr val="tx2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1030746" y="5661248"/>
            <a:ext cx="7082508" cy="504056"/>
          </a:xfrm>
          <a:prstGeom prst="round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2000" smtClean="0">
                <a:solidFill>
                  <a:schemeClr val="tx2"/>
                </a:solidFill>
              </a:rPr>
              <a:t>Design Principles for Adult Literacy &amp; m-Learning Interventions</a:t>
            </a:r>
            <a:endParaRPr kumimoji="0" lang="en-CA" sz="20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8378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 bwMode="auto">
          <a:xfrm>
            <a:off x="405652" y="3769627"/>
            <a:ext cx="5879938" cy="240065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405652" y="1856074"/>
            <a:ext cx="5879938" cy="1461304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           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</a:t>
            </a:r>
            <a:r>
              <a:rPr lang="en-CA" sz="2400" smtClean="0"/>
              <a:t>LIT REVIEW</a:t>
            </a:r>
            <a:endParaRPr lang="en-CA" sz="24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316" y="2492311"/>
            <a:ext cx="2761684" cy="40951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1669" y="2301715"/>
            <a:ext cx="6120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smtClean="0">
                <a:solidFill>
                  <a:schemeClr val="tx2"/>
                </a:solidFill>
              </a:rPr>
              <a:t>From team members’ libraries/secondary sources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smtClean="0">
                <a:solidFill>
                  <a:schemeClr val="tx2"/>
                </a:solidFill>
              </a:rPr>
              <a:t>55 multimedia pedagogical &amp; technological design principle/guideline resources</a:t>
            </a:r>
            <a:endParaRPr lang="en-CA" sz="200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1179725"/>
            <a:ext cx="5040560" cy="523220"/>
          </a:xfrm>
          <a:prstGeom prst="rect">
            <a:avLst/>
          </a:prstGeom>
          <a:noFill/>
          <a:effectLst>
            <a:glow rad="596900">
              <a:schemeClr val="accent6">
                <a:lumMod val="10000"/>
                <a:lumOff val="9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Phase 1: Literature Review</a:t>
            </a:r>
            <a:endParaRPr lang="en-CA" sz="2800" b="1">
              <a:solidFill>
                <a:schemeClr val="tx2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5270" y="1856074"/>
            <a:ext cx="28675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b="1" smtClean="0">
                <a:solidFill>
                  <a:schemeClr val="tx2"/>
                </a:solidFill>
              </a:rPr>
              <a:t>Step 1: Initial review </a:t>
            </a:r>
            <a:endParaRPr lang="en-CA" sz="2400" b="1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5270" y="3769627"/>
            <a:ext cx="530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smtClean="0">
                <a:solidFill>
                  <a:schemeClr val="tx2"/>
                </a:solidFill>
              </a:rPr>
              <a:t>Step 2: Defining design principles</a:t>
            </a:r>
            <a:endParaRPr lang="en-CA" sz="2400" b="1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9559" y="4231292"/>
            <a:ext cx="58927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smtClean="0">
                <a:solidFill>
                  <a:schemeClr val="tx2"/>
                </a:solidFill>
              </a:rPr>
              <a:t>Step 1 analysis = need to define “principles”</a:t>
            </a:r>
            <a:r>
              <a:rPr lang="en-CA" sz="2000" i="1" smtClean="0">
                <a:solidFill>
                  <a:schemeClr val="tx2"/>
                </a:solidFill>
              </a:rPr>
              <a:t> </a:t>
            </a:r>
            <a:r>
              <a:rPr lang="en-CA" sz="2000" smtClean="0">
                <a:solidFill>
                  <a:schemeClr val="tx2"/>
                </a:solidFill>
              </a:rPr>
              <a:t>&amp;</a:t>
            </a:r>
            <a:r>
              <a:rPr lang="en-CA" sz="2000" i="1" smtClean="0">
                <a:solidFill>
                  <a:schemeClr val="tx2"/>
                </a:solidFill>
              </a:rPr>
              <a:t> “</a:t>
            </a:r>
            <a:r>
              <a:rPr lang="en-CA" sz="2000" smtClean="0">
                <a:solidFill>
                  <a:schemeClr val="tx2"/>
                </a:solidFill>
              </a:rPr>
              <a:t>guidelines”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smtClean="0">
                <a:solidFill>
                  <a:schemeClr val="tx2"/>
                </a:solidFill>
              </a:rPr>
              <a:t>2</a:t>
            </a:r>
            <a:r>
              <a:rPr lang="en-CA" sz="2000" baseline="30000" smtClean="0">
                <a:solidFill>
                  <a:schemeClr val="tx2"/>
                </a:solidFill>
              </a:rPr>
              <a:t>nd</a:t>
            </a:r>
            <a:r>
              <a:rPr lang="en-CA" sz="2000" smtClean="0">
                <a:solidFill>
                  <a:schemeClr val="tx2"/>
                </a:solidFill>
              </a:rPr>
              <a:t> lit. review: DBR- &amp; technology-based definitions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smtClean="0">
                <a:solidFill>
                  <a:schemeClr val="tx2"/>
                </a:solidFill>
              </a:rPr>
              <a:t>Use new definitions to re-sort original lit. review to distill preliminary list of key design principles to guide rest of the study</a:t>
            </a:r>
            <a:endParaRPr lang="en-CA" sz="20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2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Solution                                         </a:t>
            </a:r>
            <a:r>
              <a:rPr lang="en-CA" sz="2400" smtClean="0"/>
              <a:t>DEFINITIONS</a:t>
            </a:r>
            <a:endParaRPr lang="en-CA" sz="24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49501"/>
            <a:ext cx="3240360" cy="37379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7250">
            <a:off x="136231" y="1810213"/>
            <a:ext cx="3791479" cy="139084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458176">
            <a:off x="260600" y="2617717"/>
            <a:ext cx="3504421" cy="73465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3200" b="1" cap="none" spc="0" smtClean="0">
                <a:ln w="19050">
                  <a:solidFill>
                    <a:srgbClr val="0000FF"/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DESIGN PRINCIPLES</a:t>
            </a:r>
            <a:endParaRPr lang="en-US" sz="3200" b="1" cap="none" spc="0">
              <a:ln w="19050">
                <a:solidFill>
                  <a:srgbClr val="0000FF"/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 rot="263736">
            <a:off x="322694" y="3575603"/>
            <a:ext cx="2977438" cy="122015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endParaRPr lang="en-US" sz="3200" b="1" smtClean="0">
              <a:ln w="18000">
                <a:solidFill>
                  <a:schemeClr val="accent6">
                    <a:lumMod val="75000"/>
                    <a:lumOff val="25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en-US" sz="3200" b="1">
              <a:ln w="18000">
                <a:solidFill>
                  <a:schemeClr val="accent6">
                    <a:lumMod val="75000"/>
                    <a:lumOff val="25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en-US" sz="2800" b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Design Guidelines</a:t>
            </a:r>
            <a:endParaRPr lang="en-US" sz="2800" b="1" cap="none" spc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Rounded Rectangular Callout 7"/>
          <p:cNvSpPr/>
          <p:nvPr/>
        </p:nvSpPr>
        <p:spPr bwMode="auto">
          <a:xfrm>
            <a:off x="4001755" y="1797689"/>
            <a:ext cx="4895866" cy="2374709"/>
          </a:xfrm>
          <a:prstGeom prst="wedgeRoundRectCallout">
            <a:avLst>
              <a:gd name="adj1" fmla="val -72830"/>
              <a:gd name="adj2" fmla="val 74855"/>
              <a:gd name="adj3" fmla="val 16667"/>
            </a:avLst>
          </a:prstGeom>
          <a:gradFill flip="none" rotWithShape="1">
            <a:gsLst>
              <a:gs pos="0">
                <a:srgbClr val="C5DFFF"/>
              </a:gs>
              <a:gs pos="15000">
                <a:srgbClr val="D6E6E6"/>
              </a:gs>
              <a:gs pos="100000">
                <a:schemeClr val="tx2"/>
              </a:gs>
            </a:gsLst>
            <a:lin ang="16200000" scaled="1"/>
            <a:tileRect/>
          </a:gra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5093" y="1797689"/>
            <a:ext cx="46085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Design Principles: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 level, universal, empirically-tested, applicable across various contexts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interdependent dimensions: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mtClean="0"/>
              <a:t>Educational intervention characteristics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mtClean="0"/>
              <a:t>Procedures</a:t>
            </a:r>
            <a:endParaRPr lang="en-CA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Replicable; adaptable to local conditions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Dynamic, flexible, renewable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CA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ounded Rectangular Callout 9"/>
          <p:cNvSpPr/>
          <p:nvPr/>
        </p:nvSpPr>
        <p:spPr bwMode="auto">
          <a:xfrm>
            <a:off x="4001416" y="4718490"/>
            <a:ext cx="4895866" cy="1512168"/>
          </a:xfrm>
          <a:prstGeom prst="wedgeRoundRectCallout">
            <a:avLst>
              <a:gd name="adj1" fmla="val -73275"/>
              <a:gd name="adj2" fmla="val -42741"/>
              <a:gd name="adj3" fmla="val 16667"/>
            </a:avLst>
          </a:prstGeom>
          <a:gradFill flip="none" rotWithShape="1">
            <a:gsLst>
              <a:gs pos="0">
                <a:srgbClr val="C5DFFF"/>
              </a:gs>
              <a:gs pos="15000">
                <a:srgbClr val="D6E6E6"/>
              </a:gs>
              <a:gs pos="100000">
                <a:schemeClr val="tx2"/>
              </a:gs>
            </a:gsLst>
            <a:lin ang="162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45432" y="4718490"/>
            <a:ext cx="46085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Design Guidelines: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Specific, practical, testable criteria for achieving design principles in local context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Statements of what should/should not be included in the design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88249" y="1090125"/>
            <a:ext cx="536750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Literature Review Step 2 Results</a:t>
            </a:r>
            <a:endParaRPr lang="en-CA" sz="2800" b="1"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42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           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</a:t>
            </a:r>
            <a:r>
              <a:rPr lang="en-CA" sz="2400" smtClean="0"/>
              <a:t>PHASE 1</a:t>
            </a:r>
            <a:endParaRPr lang="en-CA" sz="240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669" y="1920013"/>
            <a:ext cx="2796635" cy="1440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5003317" y="3360660"/>
            <a:ext cx="4170704" cy="219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smtClean="0">
                <a:solidFill>
                  <a:schemeClr val="tx2"/>
                </a:solidFill>
              </a:rPr>
              <a:t>Interviews with Experts: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mtClean="0">
                <a:solidFill>
                  <a:schemeClr val="tx2"/>
                </a:solidFill>
              </a:rPr>
              <a:t>7 m-learning/language learning experts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mtClean="0">
                <a:solidFill>
                  <a:schemeClr val="tx2"/>
                </a:solidFill>
              </a:rPr>
              <a:t>“What are the key characteristics of an effective m-learning application for the described purpose &amp; target audience?”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mtClean="0">
                <a:solidFill>
                  <a:schemeClr val="tx2"/>
                </a:solidFill>
              </a:rPr>
              <a:t>Code &amp; synthesize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mtClean="0">
                <a:solidFill>
                  <a:schemeClr val="tx2"/>
                </a:solidFill>
              </a:rPr>
              <a:t>Compare to lit. review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8685" y="3767325"/>
            <a:ext cx="36738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smtClean="0">
                <a:solidFill>
                  <a:schemeClr val="tx2"/>
                </a:solidFill>
              </a:rPr>
              <a:t>Literature Review Step 3: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mtClean="0">
                <a:solidFill>
                  <a:schemeClr val="tx2"/>
                </a:solidFill>
              </a:rPr>
              <a:t>Analyze/reorganize initial resources by new definitions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mtClean="0">
                <a:solidFill>
                  <a:schemeClr val="tx2"/>
                </a:solidFill>
              </a:rPr>
              <a:t>Code &amp; synthesize principles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mtClean="0">
                <a:solidFill>
                  <a:schemeClr val="tx2"/>
                </a:solidFill>
              </a:rPr>
              <a:t>Compare to interview results </a:t>
            </a:r>
            <a:endParaRPr lang="en-CA">
              <a:solidFill>
                <a:schemeClr val="tx2"/>
              </a:solidFill>
            </a:endParaRPr>
          </a:p>
        </p:txBody>
      </p:sp>
      <p:sp>
        <p:nvSpPr>
          <p:cNvPr id="11" name="Shape 10"/>
          <p:cNvSpPr/>
          <p:nvPr/>
        </p:nvSpPr>
        <p:spPr>
          <a:xfrm>
            <a:off x="3447796" y="3435360"/>
            <a:ext cx="1525499" cy="1289857"/>
          </a:xfrm>
          <a:prstGeom prst="funnel">
            <a:avLst/>
          </a:prstGeom>
          <a:solidFill>
            <a:schemeClr val="tx1">
              <a:lumMod val="85000"/>
              <a:lumOff val="15000"/>
              <a:alpha val="40000"/>
            </a:schemeClr>
          </a:solidFill>
          <a:ln>
            <a:solidFill>
              <a:schemeClr val="accent6">
                <a:lumMod val="50000"/>
                <a:lumOff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Shape 7"/>
          <p:cNvSpPr/>
          <p:nvPr/>
        </p:nvSpPr>
        <p:spPr>
          <a:xfrm rot="5148353">
            <a:off x="3023227" y="2885708"/>
            <a:ext cx="1043968" cy="949905"/>
          </a:xfrm>
          <a:prstGeom prst="swooshArrow">
            <a:avLst>
              <a:gd name="adj1" fmla="val 16310"/>
              <a:gd name="adj2" fmla="val 31370"/>
            </a:avLst>
          </a:prstGeom>
          <a:solidFill>
            <a:schemeClr val="accent6">
              <a:lumMod val="90000"/>
              <a:lumOff val="10000"/>
            </a:schemeClr>
          </a:solidFill>
          <a:ln>
            <a:solidFill>
              <a:schemeClr val="accent6">
                <a:lumMod val="50000"/>
                <a:lumOff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Down Arrow 9"/>
          <p:cNvSpPr/>
          <p:nvPr/>
        </p:nvSpPr>
        <p:spPr>
          <a:xfrm>
            <a:off x="4055960" y="4821246"/>
            <a:ext cx="309170" cy="840002"/>
          </a:xfrm>
          <a:prstGeom prst="downArrow">
            <a:avLst/>
          </a:prstGeom>
          <a:solidFill>
            <a:schemeClr val="accent6">
              <a:lumMod val="90000"/>
              <a:lumOff val="10000"/>
            </a:schemeClr>
          </a:solidFill>
          <a:ln>
            <a:solidFill>
              <a:schemeClr val="accent6">
                <a:lumMod val="50000"/>
                <a:lumOff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Shape 16"/>
          <p:cNvSpPr/>
          <p:nvPr/>
        </p:nvSpPr>
        <p:spPr>
          <a:xfrm rot="16451647" flipH="1">
            <a:off x="4316551" y="2885708"/>
            <a:ext cx="1043968" cy="949905"/>
          </a:xfrm>
          <a:prstGeom prst="swooshArrow">
            <a:avLst>
              <a:gd name="adj1" fmla="val 16310"/>
              <a:gd name="adj2" fmla="val 31370"/>
            </a:avLst>
          </a:prstGeom>
          <a:solidFill>
            <a:schemeClr val="accent6">
              <a:lumMod val="90000"/>
              <a:lumOff val="10000"/>
            </a:schemeClr>
          </a:solidFill>
          <a:ln>
            <a:solidFill>
              <a:schemeClr val="accent6">
                <a:lumMod val="50000"/>
                <a:lumOff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TextBox 21"/>
          <p:cNvSpPr txBox="1"/>
          <p:nvPr/>
        </p:nvSpPr>
        <p:spPr>
          <a:xfrm>
            <a:off x="1655676" y="1179725"/>
            <a:ext cx="5832648" cy="523220"/>
          </a:xfrm>
          <a:prstGeom prst="rect">
            <a:avLst/>
          </a:prstGeom>
          <a:noFill/>
          <a:effectLst>
            <a:glow rad="596900">
              <a:schemeClr val="accent6">
                <a:lumMod val="10000"/>
                <a:lumOff val="9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Phase 1: Identifying Design Principles</a:t>
            </a:r>
            <a:endParaRPr lang="en-CA" sz="2800" b="1">
              <a:solidFill>
                <a:schemeClr val="tx2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445710" y="5928151"/>
            <a:ext cx="8252580" cy="504056"/>
          </a:xfrm>
          <a:prstGeom prst="round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2000" smtClean="0">
                <a:solidFill>
                  <a:schemeClr val="tx2"/>
                </a:solidFill>
              </a:rPr>
              <a:t>Key Design Themes &amp; Principles for Adult Literacy &amp; m-Learning Interventions</a:t>
            </a:r>
            <a:endParaRPr kumimoji="0" lang="en-CA" sz="20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672651" y="2033099"/>
            <a:ext cx="1966050" cy="173422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26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3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 rot="-60000">
            <a:off x="118818" y="1392206"/>
            <a:ext cx="4320480" cy="1932902"/>
            <a:chOff x="95239" y="2152589"/>
            <a:chExt cx="3791479" cy="1702475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07250">
              <a:off x="95239" y="2152589"/>
              <a:ext cx="3791479" cy="1376696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 rot="458176">
              <a:off x="207381" y="2911845"/>
              <a:ext cx="3504421" cy="94321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sz="4800" b="1" cap="none" spc="0" smtClean="0">
                  <a:ln w="19050">
                    <a:solidFill>
                      <a:srgbClr val="FF0000"/>
                    </a:solidFill>
                    <a:prstDash val="solid"/>
                    <a:miter lim="800000"/>
                  </a:ln>
                  <a:solidFill>
                    <a:schemeClr val="tx2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MOBILITY</a:t>
              </a:r>
              <a:endParaRPr lang="en-US" sz="4800" b="1" cap="none" spc="0">
                <a:ln w="1905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23340" y="3685522"/>
            <a:ext cx="2948035" cy="3038615"/>
            <a:chOff x="65497" y="2531350"/>
            <a:chExt cx="3401579" cy="392395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97" y="2531350"/>
              <a:ext cx="3401579" cy="39239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 rot="263736">
              <a:off x="277566" y="3288976"/>
              <a:ext cx="2977438" cy="122015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</a:bodyPr>
            <a:lstStyle/>
            <a:p>
              <a:pPr algn="ctr"/>
              <a:endParaRPr lang="en-US" sz="3200" b="1" smtClean="0">
                <a:ln w="18000">
                  <a:solidFill>
                    <a:schemeClr val="accent6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  <a:p>
              <a:pPr algn="ctr"/>
              <a:endParaRPr lang="en-US" sz="3200" b="1">
                <a:ln w="18000">
                  <a:solidFill>
                    <a:schemeClr val="accent6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  <a:p>
              <a:pPr algn="ctr"/>
              <a:r>
                <a:rPr lang="en-US" sz="2400" b="1" smtClean="0">
                  <a:ln w="18000">
                    <a:solidFill>
                      <a:srgbClr val="0000FF"/>
                    </a:solidFill>
                    <a:prstDash val="solid"/>
                    <a:miter lim="800000"/>
                  </a:ln>
                  <a:solidFill>
                    <a:schemeClr val="tx2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Context</a:t>
              </a:r>
              <a:endParaRPr lang="en-US" sz="2400" b="1" cap="none" spc="0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Solution                                 </a:t>
            </a:r>
            <a:r>
              <a:rPr lang="en-CA" sz="2400" smtClean="0"/>
              <a:t>DESIGN THEMES</a:t>
            </a:r>
            <a:endParaRPr lang="en-CA" sz="2400"/>
          </a:p>
        </p:txBody>
      </p:sp>
      <p:grpSp>
        <p:nvGrpSpPr>
          <p:cNvPr id="16" name="Group 15"/>
          <p:cNvGrpSpPr/>
          <p:nvPr/>
        </p:nvGrpSpPr>
        <p:grpSpPr>
          <a:xfrm>
            <a:off x="141711" y="2677411"/>
            <a:ext cx="3791651" cy="1950748"/>
            <a:chOff x="-142544" y="1647255"/>
            <a:chExt cx="4068049" cy="211646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07250">
              <a:off x="117070" y="1647255"/>
              <a:ext cx="3791479" cy="1390843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 rot="420000">
              <a:off x="-142544" y="2296153"/>
              <a:ext cx="4068049" cy="146756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sz="3200" smtClean="0">
                  <a:ln w="10160">
                    <a:solidFill>
                      <a:schemeClr val="accent6">
                        <a:lumMod val="75000"/>
                        <a:lumOff val="25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63500">
                      <a:schemeClr val="accent2">
                        <a:satMod val="175000"/>
                        <a:alpha val="40000"/>
                      </a:schemeClr>
                    </a:glow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</a:rPr>
                <a:t>LEARNER-DETERMINED</a:t>
              </a:r>
              <a:endParaRPr lang="en-US" sz="3200">
                <a:ln w="10160">
                  <a:solidFill>
                    <a:schemeClr val="accent6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sp>
        <p:nvSpPr>
          <p:cNvPr id="8" name="Rounded Rectangular Callout 7"/>
          <p:cNvSpPr/>
          <p:nvPr/>
        </p:nvSpPr>
        <p:spPr bwMode="auto">
          <a:xfrm>
            <a:off x="4575684" y="1856875"/>
            <a:ext cx="3308684" cy="828631"/>
          </a:xfrm>
          <a:prstGeom prst="wedgeRoundRectCallout">
            <a:avLst>
              <a:gd name="adj1" fmla="val -99660"/>
              <a:gd name="adj2" fmla="val 337180"/>
              <a:gd name="adj3" fmla="val 16667"/>
            </a:avLst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54318" y="1856875"/>
            <a:ext cx="33514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MOBILITY: </a:t>
            </a:r>
          </a:p>
          <a:p>
            <a:pPr algn="ctr"/>
            <a:r>
              <a:rPr lang="en-CA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Design for the mobile learner</a:t>
            </a:r>
            <a:endParaRPr lang="en-CA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ounded Rectangular Callout 9"/>
          <p:cNvSpPr/>
          <p:nvPr/>
        </p:nvSpPr>
        <p:spPr bwMode="auto">
          <a:xfrm>
            <a:off x="4296005" y="5204829"/>
            <a:ext cx="4164428" cy="817296"/>
          </a:xfrm>
          <a:prstGeom prst="wedgeRoundRectCallout">
            <a:avLst>
              <a:gd name="adj1" fmla="val -82725"/>
              <a:gd name="adj2" fmla="val -49940"/>
              <a:gd name="adj3" fmla="val 16667"/>
            </a:avLst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61438" y="1074626"/>
            <a:ext cx="4428493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Design Themes &amp; Principles </a:t>
            </a:r>
            <a:endParaRPr lang="en-CA" sz="2800" b="1"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60644" y="5204829"/>
            <a:ext cx="41997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CONTEXT: </a:t>
            </a:r>
          </a:p>
          <a:p>
            <a:pPr algn="ctr"/>
            <a:r>
              <a:rPr lang="en-CA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Integrate environmental affordances</a:t>
            </a:r>
            <a:endParaRPr lang="en-CA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ounded Rectangular Callout 22"/>
          <p:cNvSpPr/>
          <p:nvPr/>
        </p:nvSpPr>
        <p:spPr bwMode="auto">
          <a:xfrm>
            <a:off x="5364088" y="3567108"/>
            <a:ext cx="3384377" cy="828631"/>
          </a:xfrm>
          <a:prstGeom prst="wedgeRoundRectCallout">
            <a:avLst>
              <a:gd name="adj1" fmla="val -117433"/>
              <a:gd name="adj2" fmla="val 134870"/>
              <a:gd name="adj3" fmla="val 16667"/>
            </a:avLst>
          </a:prstGeom>
          <a:noFill/>
          <a:ln w="19050" cap="flat" cmpd="sng" algn="ctr">
            <a:solidFill>
              <a:schemeClr val="accent6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64087" y="3596702"/>
            <a:ext cx="33843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LEARNER-DETERMINED: </a:t>
            </a:r>
          </a:p>
          <a:p>
            <a:pPr algn="ctr"/>
            <a:r>
              <a:rPr lang="en-CA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Respond to the learner</a:t>
            </a:r>
            <a:endParaRPr lang="en-CA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912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22" grpId="0"/>
      <p:bldP spid="23" grpId="0" animBg="1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Solution                                                 </a:t>
            </a:r>
            <a:r>
              <a:rPr lang="en-CA" sz="2400" smtClean="0"/>
              <a:t>MOBILITY</a:t>
            </a:r>
            <a:endParaRPr lang="en-CA" sz="2400"/>
          </a:p>
        </p:txBody>
      </p:sp>
      <p:sp>
        <p:nvSpPr>
          <p:cNvPr id="3" name="TextBox 2"/>
          <p:cNvSpPr txBox="1"/>
          <p:nvPr/>
        </p:nvSpPr>
        <p:spPr>
          <a:xfrm>
            <a:off x="3129207" y="1352417"/>
            <a:ext cx="2885587" cy="1815882"/>
          </a:xfrm>
          <a:prstGeom prst="rect">
            <a:avLst/>
          </a:prstGeom>
          <a:noFill/>
          <a:effectLst>
            <a:glow rad="596900">
              <a:schemeClr val="accent6">
                <a:lumMod val="10000"/>
                <a:lumOff val="9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MOBILITY: </a:t>
            </a:r>
          </a:p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Design </a:t>
            </a:r>
          </a:p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for the </a:t>
            </a:r>
          </a:p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Mobile Learner</a:t>
            </a:r>
            <a:endParaRPr lang="en-CA" sz="2800" b="1">
              <a:solidFill>
                <a:schemeClr val="tx2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01487"/>
            <a:ext cx="1941789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81" y="5233257"/>
            <a:ext cx="2006353" cy="1337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634" y="5229200"/>
            <a:ext cx="1941788" cy="1337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47" b="13958"/>
          <a:stretch/>
        </p:blipFill>
        <p:spPr>
          <a:xfrm>
            <a:off x="6800634" y="1814677"/>
            <a:ext cx="1664516" cy="16143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414" y="3625921"/>
            <a:ext cx="1941789" cy="12767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939" y="3702797"/>
            <a:ext cx="1923390" cy="1289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1248422" y="6197642"/>
            <a:ext cx="1204724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solidFill>
                  <a:schemeClr val="tx2"/>
                </a:solidFill>
              </a:rPr>
              <a:t>Platforms</a:t>
            </a:r>
            <a:endParaRPr lang="en-CA" b="1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00634" y="6201911"/>
            <a:ext cx="1442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solidFill>
                  <a:schemeClr val="tx2"/>
                </a:solidFill>
              </a:rPr>
              <a:t>Preferences</a:t>
            </a:r>
            <a:endParaRPr lang="en-CA" b="1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2100" y="1615651"/>
            <a:ext cx="1204724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solidFill>
                  <a:schemeClr val="tx2"/>
                </a:solidFill>
              </a:rPr>
              <a:t>Location</a:t>
            </a:r>
            <a:endParaRPr lang="en-CA" b="1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58501" y="4369705"/>
            <a:ext cx="1071237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solidFill>
                  <a:schemeClr val="tx2"/>
                </a:solidFill>
              </a:rPr>
              <a:t>Intimacy</a:t>
            </a:r>
            <a:endParaRPr lang="en-CA" b="1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11598" y="1445345"/>
            <a:ext cx="1442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solidFill>
                  <a:schemeClr val="tx2"/>
                </a:solidFill>
              </a:rPr>
              <a:t>Locomotion</a:t>
            </a:r>
            <a:endParaRPr lang="en-CA" b="1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64203" y="3894988"/>
            <a:ext cx="937751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solidFill>
                  <a:schemeClr val="tx2"/>
                </a:solidFill>
              </a:rPr>
              <a:t>Timing</a:t>
            </a:r>
            <a:endParaRPr lang="en-CA" b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9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 animBg="1"/>
      <p:bldP spid="16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 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CA" sz="2400" smtClean="0"/>
              <a:t>LEARNER-DETERMINED</a:t>
            </a:r>
            <a:endParaRPr lang="en-CA" sz="24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43" r="2233"/>
          <a:stretch/>
        </p:blipFill>
        <p:spPr>
          <a:xfrm>
            <a:off x="0" y="1628800"/>
            <a:ext cx="4713894" cy="5243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899592" y="1196752"/>
            <a:ext cx="7344816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LEARNER-DETERMINED: Respond to the Learner</a:t>
            </a:r>
            <a:endParaRPr lang="en-CA" sz="2800" b="1"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3831963" y="1844824"/>
            <a:ext cx="4104456" cy="869629"/>
          </a:xfrm>
          <a:prstGeom prst="roundRect">
            <a:avLst/>
          </a:prstGeom>
          <a:gradFill flip="none" rotWithShape="1">
            <a:gsLst>
              <a:gs pos="74000">
                <a:srgbClr val="DF9A00"/>
              </a:gs>
              <a:gs pos="0">
                <a:schemeClr val="accent1">
                  <a:lumMod val="75000"/>
                </a:schemeClr>
              </a:gs>
              <a:gs pos="28000">
                <a:srgbClr val="FFC000"/>
              </a:gs>
              <a:gs pos="100000">
                <a:srgbClr val="FFFF00"/>
              </a:gs>
            </a:gsLst>
            <a:lin ang="16200000" scaled="1"/>
            <a:tileRect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CA" sz="24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ASK, LISTEN, &amp; RESPOND TO</a:t>
            </a:r>
            <a:endParaRPr kumimoji="0" lang="en-CA" sz="2000" b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2000" b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Learner’s Needs, Wants, &amp;</a:t>
            </a:r>
            <a:r>
              <a:rPr kumimoji="0" lang="en-CA" sz="2000" b="1" u="none" strike="noStrike" cap="none" normalizeH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Interests</a:t>
            </a:r>
            <a:endParaRPr kumimoji="0" lang="en-CA" sz="2000" b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2944233" y="2868962"/>
            <a:ext cx="1775461" cy="1195928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635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4604" y="296500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Empowerment</a:t>
            </a:r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4364210" y="3648921"/>
            <a:ext cx="1728192" cy="1203433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635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92402" y="386702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Self-Determination</a:t>
            </a:r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5796136" y="4578045"/>
            <a:ext cx="1775461" cy="1195928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635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69877" y="5176009"/>
            <a:ext cx="1529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Involvement</a:t>
            </a:r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7196062" y="5385315"/>
            <a:ext cx="1728192" cy="1203433"/>
          </a:xfrm>
          <a:prstGeom prst="round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635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82007" y="6047443"/>
            <a:ext cx="1272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Autonomy</a:t>
            </a:r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852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           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</a:t>
            </a:r>
            <a:r>
              <a:rPr lang="en-CA" sz="2400" smtClean="0"/>
              <a:t>CONTEXT</a:t>
            </a:r>
            <a:endParaRPr lang="en-CA" sz="2400"/>
          </a:p>
        </p:txBody>
      </p:sp>
      <p:sp>
        <p:nvSpPr>
          <p:cNvPr id="3" name="TextBox 2"/>
          <p:cNvSpPr txBox="1"/>
          <p:nvPr/>
        </p:nvSpPr>
        <p:spPr>
          <a:xfrm>
            <a:off x="827584" y="1179725"/>
            <a:ext cx="7488832" cy="523220"/>
          </a:xfrm>
          <a:prstGeom prst="rect">
            <a:avLst/>
          </a:prstGeom>
          <a:noFill/>
          <a:effectLst>
            <a:glow rad="596900">
              <a:schemeClr val="accent6">
                <a:lumMod val="10000"/>
                <a:lumOff val="9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CONTEXT: Integrate Environmental Affordances</a:t>
            </a:r>
            <a:endParaRPr lang="en-CA" sz="2800" b="1">
              <a:solidFill>
                <a:schemeClr val="tx2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683568" y="1844824"/>
            <a:ext cx="2335022" cy="1584176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chemeClr val="accent2">
                <a:lumMod val="40000"/>
                <a:lumOff val="60000"/>
                <a:alpha val="40000"/>
              </a:scheme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3714564" y="1844824"/>
            <a:ext cx="2124236" cy="1584176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chemeClr val="accent2">
                <a:lumMod val="40000"/>
                <a:lumOff val="60000"/>
                <a:alpha val="40000"/>
              </a:scheme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6415541" y="1880828"/>
            <a:ext cx="2088232" cy="1548172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chemeClr val="accent2">
                <a:lumMod val="40000"/>
                <a:lumOff val="60000"/>
                <a:alpha val="40000"/>
              </a:scheme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265690" y="3613990"/>
            <a:ext cx="8612620" cy="504056"/>
          </a:xfrm>
          <a:prstGeom prst="round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schemeClr val="accent2">
                <a:lumMod val="40000"/>
                <a:lumOff val="60000"/>
                <a:alpha val="40000"/>
              </a:scheme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2000" b="1" smtClean="0">
                <a:solidFill>
                  <a:schemeClr val="tx2"/>
                </a:solidFill>
              </a:rPr>
              <a:t>Linguistic, Personal, Social, &amp; Technological Dimensions</a:t>
            </a:r>
            <a:endParaRPr kumimoji="0" lang="en-CA" sz="2000" b="1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1367644" y="6165304"/>
            <a:ext cx="6408713" cy="504056"/>
          </a:xfrm>
          <a:prstGeom prst="round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schemeClr val="accent2">
                <a:lumMod val="40000"/>
                <a:lumOff val="60000"/>
                <a:alpha val="40000"/>
              </a:scheme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2000" b="1" smtClean="0">
                <a:solidFill>
                  <a:schemeClr val="tx2"/>
                </a:solidFill>
              </a:rPr>
              <a:t>Inter-dependent: </a:t>
            </a:r>
            <a:r>
              <a:rPr lang="en-CA" sz="2000" smtClean="0">
                <a:solidFill>
                  <a:schemeClr val="tx2"/>
                </a:solidFill>
              </a:rPr>
              <a:t>Relevancy, Adaptation, &amp; Personalization</a:t>
            </a:r>
            <a:endParaRPr kumimoji="0" lang="en-CA" sz="20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0"/>
          <a:stretch/>
        </p:blipFill>
        <p:spPr>
          <a:xfrm>
            <a:off x="5251780" y="4560672"/>
            <a:ext cx="1878398" cy="1358487"/>
          </a:xfrm>
          <a:prstGeom prst="roundRect">
            <a:avLst/>
          </a:prstGeom>
          <a:effectLst>
            <a:outerShdw blurRad="50800" dist="38100" dir="2700000" algn="tl" rotWithShape="0">
              <a:schemeClr val="accent2">
                <a:lumMod val="40000"/>
                <a:lumOff val="60000"/>
                <a:alpha val="40000"/>
              </a:scheme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822" y="4538766"/>
            <a:ext cx="2069942" cy="1380393"/>
          </a:xfrm>
          <a:prstGeom prst="roundRect">
            <a:avLst/>
          </a:prstGeom>
          <a:effectLst>
            <a:outerShdw blurRad="50800" dist="38100" dir="2700000" algn="tl" rotWithShape="0">
              <a:schemeClr val="accent2">
                <a:lumMod val="40000"/>
                <a:lumOff val="60000"/>
                <a:alpha val="40000"/>
              </a:scheme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55" y="4344855"/>
            <a:ext cx="1049864" cy="1574304"/>
          </a:xfrm>
          <a:prstGeom prst="roundRect">
            <a:avLst/>
          </a:prstGeom>
          <a:effectLst>
            <a:outerShdw blurRad="50800" dist="38100" dir="2700000" algn="tl" rotWithShape="0">
              <a:schemeClr val="accent2">
                <a:lumMod val="40000"/>
                <a:lumOff val="60000"/>
                <a:alpha val="40000"/>
              </a:scheme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534" y="4367405"/>
            <a:ext cx="1034826" cy="1551754"/>
          </a:xfrm>
          <a:prstGeom prst="roundRect">
            <a:avLst/>
          </a:prstGeom>
          <a:effectLst>
            <a:outerShdw blurRad="50800" dist="38100" dir="2700000" algn="tl" rotWithShape="0">
              <a:schemeClr val="accent2">
                <a:lumMod val="40000"/>
                <a:lumOff val="60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126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</a:t>
            </a:r>
            <a:r>
              <a:rPr lang="en-CA" sz="2400" smtClean="0"/>
              <a:t>CONTEXT</a:t>
            </a:r>
            <a:endParaRPr lang="en-CA" sz="2400"/>
          </a:p>
        </p:txBody>
      </p:sp>
      <p:sp>
        <p:nvSpPr>
          <p:cNvPr id="3" name="TextBox 2"/>
          <p:cNvSpPr txBox="1"/>
          <p:nvPr/>
        </p:nvSpPr>
        <p:spPr>
          <a:xfrm>
            <a:off x="969504" y="1268760"/>
            <a:ext cx="7204992" cy="523220"/>
          </a:xfrm>
          <a:prstGeom prst="rect">
            <a:avLst/>
          </a:prstGeom>
          <a:noFill/>
          <a:effectLst>
            <a:glow rad="596900">
              <a:schemeClr val="accent6">
                <a:lumMod val="10000"/>
                <a:lumOff val="9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CONTEXT: Integrate Environmental Affordances 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562409" y="2934815"/>
            <a:ext cx="3739241" cy="2683214"/>
            <a:chOff x="341005" y="2564720"/>
            <a:chExt cx="2829884" cy="204500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05" y="3140968"/>
              <a:ext cx="1958347" cy="146876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7814" y="2564720"/>
              <a:ext cx="1743075" cy="1743075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 rot="5400000">
            <a:off x="3961307" y="2940442"/>
            <a:ext cx="3168689" cy="261249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2400" b="0" cap="none" spc="0" smtClean="0">
                <a:ln w="3175" cmpd="sng">
                  <a:solidFill>
                    <a:srgbClr val="ECF4F4"/>
                  </a:solidFill>
                  <a:prstDash val="solid"/>
                </a:ln>
                <a:solidFill>
                  <a:schemeClr val="tx2"/>
                </a:solidFill>
                <a:effectLst>
                  <a:glow rad="38100">
                    <a:srgbClr val="0000FF"/>
                  </a:glow>
                </a:effectLst>
              </a:rPr>
              <a:t>Freedom/Control</a:t>
            </a:r>
            <a:endParaRPr lang="en-US" sz="2400" b="0" cap="none" spc="0">
              <a:ln w="3175" cmpd="sng">
                <a:solidFill>
                  <a:srgbClr val="ECF4F4"/>
                </a:solidFill>
                <a:prstDash val="solid"/>
              </a:ln>
              <a:solidFill>
                <a:schemeClr val="tx2"/>
              </a:solidFill>
              <a:effectLst>
                <a:glow rad="38100">
                  <a:srgbClr val="0000FF"/>
                </a:glo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021753" y="4739252"/>
            <a:ext cx="3100494" cy="163754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2400" b="0" cap="none" spc="0" smtClean="0">
                <a:ln w="3175" cmpd="sng">
                  <a:solidFill>
                    <a:srgbClr val="ECF4F4"/>
                  </a:solidFill>
                  <a:prstDash val="solid"/>
                </a:ln>
                <a:solidFill>
                  <a:schemeClr val="tx2"/>
                </a:solidFill>
                <a:effectLst>
                  <a:glow rad="38100">
                    <a:srgbClr val="0000FF"/>
                  </a:glow>
                </a:effectLst>
              </a:rPr>
              <a:t>Levels/Tasks</a:t>
            </a:r>
            <a:endParaRPr lang="en-US" sz="2400" b="0" cap="none" spc="0">
              <a:ln w="3175" cmpd="sng">
                <a:solidFill>
                  <a:srgbClr val="ECF4F4"/>
                </a:solidFill>
                <a:prstDash val="solid"/>
              </a:ln>
              <a:solidFill>
                <a:schemeClr val="tx2"/>
              </a:solidFill>
              <a:effectLst>
                <a:glow rad="38100">
                  <a:srgbClr val="0000FF"/>
                </a:glo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 rot="16355523">
            <a:off x="1927689" y="3000023"/>
            <a:ext cx="3024672" cy="225245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2400" b="0" cap="none" spc="0" smtClean="0">
                <a:ln w="3175" cmpd="sng">
                  <a:solidFill>
                    <a:srgbClr val="ECF4F4"/>
                  </a:solidFill>
                  <a:prstDash val="solid"/>
                </a:ln>
                <a:solidFill>
                  <a:schemeClr val="tx2"/>
                </a:solidFill>
                <a:effectLst>
                  <a:glow rad="38100">
                    <a:srgbClr val="0000FF"/>
                  </a:glow>
                </a:effectLst>
              </a:rPr>
              <a:t>Support/Feedback</a:t>
            </a:r>
            <a:endParaRPr lang="en-US" sz="2400" b="0" cap="none" spc="0">
              <a:ln w="3175" cmpd="sng">
                <a:solidFill>
                  <a:srgbClr val="ECF4F4"/>
                </a:solidFill>
                <a:prstDash val="solid"/>
              </a:ln>
              <a:solidFill>
                <a:schemeClr val="tx2"/>
              </a:solidFill>
              <a:effectLst>
                <a:glow rad="38100">
                  <a:srgbClr val="0000FF"/>
                </a:glo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951818" y="2132856"/>
            <a:ext cx="3240361" cy="18945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2400" b="0" cap="none" spc="0" smtClean="0">
                <a:ln w="3175" cmpd="sng">
                  <a:solidFill>
                    <a:srgbClr val="ECF4F4"/>
                  </a:solidFill>
                  <a:prstDash val="solid"/>
                </a:ln>
                <a:solidFill>
                  <a:schemeClr val="tx2"/>
                </a:solidFill>
                <a:effectLst>
                  <a:glow rad="38100">
                    <a:srgbClr val="0000FF"/>
                  </a:glow>
                </a:effectLst>
              </a:rPr>
              <a:t>Peer Interaction</a:t>
            </a:r>
            <a:endParaRPr lang="en-US" sz="2400" b="0" cap="none" spc="0">
              <a:ln w="3175" cmpd="sng">
                <a:solidFill>
                  <a:srgbClr val="ECF4F4"/>
                </a:solidFill>
                <a:prstDash val="solid"/>
              </a:ln>
              <a:solidFill>
                <a:schemeClr val="tx2"/>
              </a:solidFill>
              <a:effectLst>
                <a:glow rad="38100">
                  <a:srgbClr val="0000FF"/>
                </a:glow>
              </a:effectLst>
            </a:endParaRPr>
          </a:p>
        </p:txBody>
      </p:sp>
      <p:sp>
        <p:nvSpPr>
          <p:cNvPr id="7" name="Donut 6"/>
          <p:cNvSpPr/>
          <p:nvPr/>
        </p:nvSpPr>
        <p:spPr bwMode="auto">
          <a:xfrm>
            <a:off x="2051720" y="1863461"/>
            <a:ext cx="5040560" cy="4680520"/>
          </a:xfrm>
          <a:prstGeom prst="donut">
            <a:avLst>
              <a:gd name="adj" fmla="val 9682"/>
            </a:avLst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8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 bwMode="auto">
          <a:xfrm>
            <a:off x="107504" y="5301208"/>
            <a:ext cx="8928992" cy="1323439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107504" y="1702946"/>
            <a:ext cx="8928992" cy="338223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 w="19050" cap="flat" cmpd="sng" algn="ctr">
            <a:solidFill>
              <a:schemeClr val="accent6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           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en-CA" sz="2400" smtClean="0"/>
              <a:t>CONCLUSION</a:t>
            </a:r>
            <a:endParaRPr lang="en-CA" sz="2400"/>
          </a:p>
        </p:txBody>
      </p:sp>
      <p:sp>
        <p:nvSpPr>
          <p:cNvPr id="5" name="TextBox 4"/>
          <p:cNvSpPr txBox="1"/>
          <p:nvPr/>
        </p:nvSpPr>
        <p:spPr>
          <a:xfrm>
            <a:off x="3365866" y="1052736"/>
            <a:ext cx="2412268" cy="523220"/>
          </a:xfrm>
          <a:prstGeom prst="rect">
            <a:avLst/>
          </a:prstGeom>
          <a:noFill/>
          <a:effectLst>
            <a:glow rad="596900">
              <a:schemeClr val="accent6">
                <a:lumMod val="10000"/>
                <a:lumOff val="9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CONCLUSION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545" y="1736548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Phase 1 Preliminary Results:</a:t>
            </a:r>
            <a:endParaRPr lang="en-CA" b="1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3" r="16511"/>
          <a:stretch/>
        </p:blipFill>
        <p:spPr>
          <a:xfrm>
            <a:off x="5261978" y="2468447"/>
            <a:ext cx="1382940" cy="1396800"/>
          </a:xfrm>
          <a:prstGeom prst="flowChartConnector">
            <a:avLst/>
          </a:prstGeom>
          <a:ln w="9525">
            <a:solidFill>
              <a:srgbClr val="0000FF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8" r="21876"/>
          <a:stretch/>
        </p:blipFill>
        <p:spPr>
          <a:xfrm>
            <a:off x="6418859" y="2996952"/>
            <a:ext cx="1382939" cy="1396800"/>
          </a:xfrm>
          <a:prstGeom prst="flowChartConnector">
            <a:avLst/>
          </a:prstGeom>
          <a:ln>
            <a:solidFill>
              <a:srgbClr val="0000FF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8" r="7027"/>
          <a:stretch/>
        </p:blipFill>
        <p:spPr>
          <a:xfrm>
            <a:off x="7518790" y="3541265"/>
            <a:ext cx="1382939" cy="1396159"/>
          </a:xfrm>
          <a:prstGeom prst="flowChartConnector">
            <a:avLst/>
          </a:prstGeom>
          <a:ln>
            <a:solidFill>
              <a:srgbClr val="0000FF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611558" y="5301208"/>
            <a:ext cx="58072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smtClean="0">
                <a:solidFill>
                  <a:schemeClr val="tx2"/>
                </a:solidFill>
              </a:rPr>
              <a:t>Future Plans:</a:t>
            </a:r>
          </a:p>
          <a:p>
            <a:endParaRPr lang="en-CA" sz="800" b="1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b="1" smtClean="0">
                <a:solidFill>
                  <a:schemeClr val="tx2"/>
                </a:solidFill>
              </a:rPr>
              <a:t>Elaboration on 3 key themes &amp; related principles</a:t>
            </a:r>
          </a:p>
          <a:p>
            <a:endParaRPr lang="en-CA" sz="800" b="1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b="1" smtClean="0">
                <a:solidFill>
                  <a:schemeClr val="tx2"/>
                </a:solidFill>
              </a:rPr>
              <a:t>Secondary level of design principles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449" y="5386551"/>
            <a:ext cx="1950280" cy="1192109"/>
          </a:xfrm>
          <a:prstGeom prst="roundRect">
            <a:avLst/>
          </a:prstGeom>
          <a:ln>
            <a:solidFill>
              <a:schemeClr val="accent6">
                <a:lumMod val="50000"/>
                <a:lumOff val="5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67544" y="2328120"/>
            <a:ext cx="47944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Design principles &amp; guideline </a:t>
            </a:r>
            <a:r>
              <a:rPr lang="en-CA" sz="20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definitions</a:t>
            </a:r>
            <a:endParaRPr lang="en-CA" sz="20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796897"/>
            <a:ext cx="454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Design themes &amp; related principles</a:t>
            </a:r>
            <a:r>
              <a:rPr lang="en-CA" sz="20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CA" sz="20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429" y="3356599"/>
            <a:ext cx="4732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CA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CA" b="1" i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MOBILITY: Design for the mobile </a:t>
            </a:r>
            <a:r>
              <a:rPr lang="en-CA" b="1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learner</a:t>
            </a:r>
            <a:endParaRPr lang="en-CA" b="1" i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4153" y="3880602"/>
            <a:ext cx="5542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CA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CA" b="1" i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LEARNER-DETERMINED: Respond to the </a:t>
            </a:r>
            <a:r>
              <a:rPr lang="en-CA" b="1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learner</a:t>
            </a:r>
            <a:endParaRPr lang="en-CA" b="1" i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79712" y="4414049"/>
            <a:ext cx="5539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CA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CA" b="1" i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CONTEXT: Integrate environmental affordances</a:t>
            </a:r>
          </a:p>
        </p:txBody>
      </p:sp>
    </p:spTree>
    <p:extLst>
      <p:ext uri="{BB962C8B-B14F-4D97-AF65-F5344CB8AC3E}">
        <p14:creationId xmlns:p14="http://schemas.microsoft.com/office/powerpoint/2010/main" val="113297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2" grpId="0"/>
      <p:bldP spid="13" grpId="0"/>
      <p:bldP spid="6" grpId="0"/>
      <p:bldP spid="7" grpId="0"/>
      <p:bldP spid="9" grpId="0"/>
      <p:bldP spid="11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 smtClean="0">
                <a:effectLst/>
              </a:rPr>
              <a:t>Design Principles for Mobile Adult Literacy Solution                                              </a:t>
            </a:r>
            <a:r>
              <a:rPr lang="en-CA" sz="2400" smtClean="0">
                <a:effectLst/>
              </a:rPr>
              <a:t>OVERVIEW</a:t>
            </a:r>
            <a:endParaRPr lang="en-CA" sz="240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39" y="1772816"/>
            <a:ext cx="8855122" cy="4546408"/>
          </a:xfrm>
        </p:spPr>
        <p:txBody>
          <a:bodyPr/>
          <a:lstStyle/>
          <a:p>
            <a:pPr>
              <a:buClr>
                <a:schemeClr val="accent2">
                  <a:lumMod val="50000"/>
                </a:schemeClr>
              </a:buClr>
            </a:pPr>
            <a:r>
              <a:rPr lang="en-CA" smtClean="0"/>
              <a:t>Background</a:t>
            </a:r>
            <a:endParaRPr lang="en-CA"/>
          </a:p>
          <a:p>
            <a:r>
              <a:rPr lang="en-CA" smtClean="0"/>
              <a:t>Introduction </a:t>
            </a:r>
            <a:r>
              <a:rPr lang="en-CA"/>
              <a:t>to research project</a:t>
            </a:r>
          </a:p>
          <a:p>
            <a:r>
              <a:rPr lang="en-CA" smtClean="0"/>
              <a:t>Phase </a:t>
            </a:r>
            <a:r>
              <a:rPr lang="en-CA"/>
              <a:t>1: Informed exploration</a:t>
            </a:r>
          </a:p>
          <a:p>
            <a:pPr lvl="1"/>
            <a:r>
              <a:rPr lang="en-CA" smtClean="0"/>
              <a:t>Literature </a:t>
            </a:r>
            <a:r>
              <a:rPr lang="en-CA"/>
              <a:t>review</a:t>
            </a:r>
          </a:p>
          <a:p>
            <a:pPr lvl="2"/>
            <a:r>
              <a:rPr lang="en-CA" smtClean="0"/>
              <a:t>Design </a:t>
            </a:r>
            <a:r>
              <a:rPr lang="en-CA"/>
              <a:t>principles and guidelines definitions</a:t>
            </a:r>
          </a:p>
          <a:p>
            <a:pPr lvl="1"/>
            <a:r>
              <a:rPr lang="en-CA" smtClean="0"/>
              <a:t>Interviews </a:t>
            </a:r>
            <a:r>
              <a:rPr lang="en-CA"/>
              <a:t>with experts</a:t>
            </a:r>
          </a:p>
          <a:p>
            <a:pPr lvl="1"/>
            <a:r>
              <a:rPr lang="en-CA" smtClean="0"/>
              <a:t>Findings</a:t>
            </a:r>
            <a:r>
              <a:rPr lang="en-CA"/>
              <a:t>: Key design themes </a:t>
            </a:r>
            <a:r>
              <a:rPr lang="en-CA" smtClean="0"/>
              <a:t>&amp; principles</a:t>
            </a:r>
            <a:endParaRPr lang="en-CA"/>
          </a:p>
          <a:p>
            <a:r>
              <a:rPr lang="en-CA" smtClean="0"/>
              <a:t>Conclusion</a:t>
            </a:r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3527884" y="1094287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outline</a:t>
            </a:r>
            <a:endParaRPr lang="en-CA" sz="2800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23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n>
                  <a:solidFill>
                    <a:srgbClr val="002060"/>
                  </a:solidFill>
                </a:ln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</a:t>
            </a:r>
            <a:r>
              <a:rPr lang="en-CA" sz="1800" smtClean="0">
                <a:ln>
                  <a:solidFill>
                    <a:srgbClr val="002060"/>
                  </a:solidFill>
                </a:ln>
                <a:latin typeface="Calibri" panose="020F0502020204030204" pitchFamily="34" charset="0"/>
                <a:cs typeface="Calibri" panose="020F0502020204030204" pitchFamily="34" charset="0"/>
              </a:rPr>
              <a:t>Solution                                            </a:t>
            </a:r>
            <a:r>
              <a:rPr lang="en-CA" sz="2400" smtClean="0">
                <a:ln>
                  <a:solidFill>
                    <a:srgbClr val="002060"/>
                  </a:solidFill>
                </a:ln>
              </a:rPr>
              <a:t>QUESTIONS</a:t>
            </a:r>
            <a:endParaRPr lang="en-CA" sz="2400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276871"/>
            <a:ext cx="56166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200" b="1" smtClean="0">
                <a:ln w="38100">
                  <a:solidFill>
                    <a:srgbClr val="002060"/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QUESTIONS</a:t>
            </a:r>
          </a:p>
          <a:p>
            <a:pPr algn="ctr"/>
            <a:r>
              <a:rPr lang="en-CA" sz="7200" b="1">
                <a:ln w="38100">
                  <a:solidFill>
                    <a:srgbClr val="002060"/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1565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323528" y="1917778"/>
            <a:ext cx="50880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7200" b="1" cap="all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Thank you</a:t>
            </a:r>
            <a:endParaRPr lang="en-CA" sz="7200" b="1" cap="all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5759" y="3772275"/>
            <a:ext cx="25202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Agnieszka Palalas </a:t>
            </a:r>
            <a:r>
              <a:rPr lang="en-CA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Athabasca </a:t>
            </a:r>
            <a:r>
              <a:rPr lang="en-C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   </a:t>
            </a:r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1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Athabasca</a:t>
            </a:r>
            <a:r>
              <a:rPr lang="en-AU"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AB, Canada</a:t>
            </a:r>
            <a:endParaRPr lang="en-CA" sz="1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AU" sz="1600" i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agapalalas@athabascau.ca</a:t>
            </a:r>
            <a:r>
              <a:rPr lang="en-CA"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9781" y="3748020"/>
            <a:ext cx="25202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Przemyslaw Pawluk</a:t>
            </a:r>
          </a:p>
          <a:p>
            <a:pPr algn="ctr"/>
            <a:r>
              <a:rPr lang="en-C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George Brown College</a:t>
            </a:r>
          </a:p>
          <a:p>
            <a:pPr algn="ctr"/>
            <a:r>
              <a:rPr lang="en-AU"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Toronto, ON, Canada</a:t>
            </a:r>
            <a:endParaRPr lang="en-CA" sz="1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AU" sz="1600" i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ppawluk@georgebrown.ca</a:t>
            </a:r>
            <a:r>
              <a:rPr lang="en-AU" sz="16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CA" sz="1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69501" y="3772275"/>
            <a:ext cx="25202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Norine Wark</a:t>
            </a:r>
          </a:p>
          <a:p>
            <a:pPr algn="ctr"/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Athabasca </a:t>
            </a:r>
            <a:r>
              <a:rPr lang="en-C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   </a:t>
            </a:r>
            <a:r>
              <a:rPr lang="en-CA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1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Athabasca</a:t>
            </a:r>
            <a:r>
              <a:rPr lang="en-AU"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AB, Canada</a:t>
            </a:r>
            <a:endParaRPr lang="en-CA" sz="1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CA" sz="1600" i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norinewark@gmail.com</a:t>
            </a:r>
            <a:endParaRPr lang="en-CA" sz="160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11415" y="6592216"/>
            <a:ext cx="1517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smtClean="0"/>
              <a:t>© 2017 LITERACY UPLIFT</a:t>
            </a:r>
            <a:endParaRPr lang="en-CA" sz="10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415" y="5336846"/>
            <a:ext cx="1504326" cy="1272690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70775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855122" cy="4824536"/>
          </a:xfrm>
        </p:spPr>
        <p:txBody>
          <a:bodyPr/>
          <a:lstStyle/>
          <a:p>
            <a:r>
              <a:rPr lang="pl-PL" sz="1600" smtClean="0"/>
              <a:t>Arús-Hita</a:t>
            </a:r>
            <a:r>
              <a:rPr lang="pl-PL" sz="1600"/>
              <a:t>, J., &amp; Rodríguez-Arancón, P. (2014). </a:t>
            </a:r>
            <a:r>
              <a:rPr lang="en-CA" sz="1600"/>
              <a:t>Autonomous learning resources for the teaching of EFL: What learners think. </a:t>
            </a:r>
            <a:r>
              <a:rPr lang="en-CA" sz="1600" i="1"/>
              <a:t>Encuentro, 23</a:t>
            </a:r>
            <a:r>
              <a:rPr lang="en-CA" sz="1600"/>
              <a:t>, 1-15. Retrieved from http://www.encuentrojournal.org/textos/Arus_Autonomous%20learning_rev_2.pdf</a:t>
            </a:r>
          </a:p>
          <a:p>
            <a:r>
              <a:rPr lang="en-CA" sz="1600"/>
              <a:t>Canadian Literacy &amp; Learning Network. (2017). Literacy statistics in Canada. </a:t>
            </a:r>
            <a:r>
              <a:rPr lang="en-CA" sz="1600" i="1"/>
              <a:t>CLLN</a:t>
            </a:r>
            <a:r>
              <a:rPr lang="en-CA" sz="1600"/>
              <a:t>. Retrieved from http://www.literacy.ca/literacy/literacy-sub/</a:t>
            </a:r>
          </a:p>
          <a:p>
            <a:r>
              <a:rPr lang="en-CA" sz="1600"/>
              <a:t>Cheon, J., Lee, S., Crooks, S. M., &amp; Song, J. (2012). An investigation of mobile learning readiness in higher education based on the theory of planned behavior.</a:t>
            </a:r>
            <a:r>
              <a:rPr lang="en-CA" sz="1600" i="1"/>
              <a:t> Computers &amp; Education, 59</a:t>
            </a:r>
            <a:r>
              <a:rPr lang="en-CA" sz="1600"/>
              <a:t>(3), 1054–1064. Retrieved from https://doi.org/10.1016/j.compedu.2012.04.015</a:t>
            </a:r>
          </a:p>
          <a:p>
            <a:r>
              <a:rPr lang="en-CA" sz="1600"/>
              <a:t>Gualtieri, M. (2011, April 13). Forrester's mobile app design context: Location, locomotion, immediacy, intimacy, and device [Web log post]. </a:t>
            </a:r>
            <a:r>
              <a:rPr lang="en-CA" sz="1600" i="1"/>
              <a:t>Forrester.</a:t>
            </a:r>
            <a:r>
              <a:rPr lang="en-CA" sz="1600"/>
              <a:t> Retrieved from http://blogs.forrester.com/mike_gualtieri/11-04-13-forresters_mobile_app_design_context_location_locomotion_immediacy_intimacy_and_device</a:t>
            </a:r>
          </a:p>
          <a:p>
            <a:r>
              <a:rPr lang="en-CA" sz="1600"/>
              <a:t>Hase, S., &amp; Kenyon, C. (2001). From andragogy to heutagogy. Retrieved from http://www.psy.gla.ac.uk/~steve/pr/Heutagogy.html</a:t>
            </a:r>
          </a:p>
          <a:p>
            <a:r>
              <a:rPr lang="en-CA" sz="1600"/>
              <a:t>Hase, S., &amp; Kenyon, C. (2013). </a:t>
            </a:r>
            <a:r>
              <a:rPr lang="en-CA" sz="1600" i="1"/>
              <a:t>Self-determined learning: Heutagogy in action.</a:t>
            </a:r>
            <a:r>
              <a:rPr lang="en-CA" sz="1600"/>
              <a:t> London, UK: Bloomberg Press.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           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</a:t>
            </a:r>
            <a:r>
              <a:rPr lang="en-CA" sz="2400" smtClean="0"/>
              <a:t>REFERENCES</a:t>
            </a:r>
            <a:endParaRPr lang="en-CA" sz="2400"/>
          </a:p>
        </p:txBody>
      </p:sp>
      <p:sp>
        <p:nvSpPr>
          <p:cNvPr id="5" name="TextBox 4"/>
          <p:cNvSpPr txBox="1"/>
          <p:nvPr/>
        </p:nvSpPr>
        <p:spPr>
          <a:xfrm>
            <a:off x="3383868" y="1124744"/>
            <a:ext cx="237626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REFERENCES</a:t>
            </a:r>
            <a:endParaRPr lang="en-CA" sz="2800" b="1"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67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39" y="1679877"/>
            <a:ext cx="8855122" cy="3416946"/>
          </a:xfrm>
        </p:spPr>
        <p:txBody>
          <a:bodyPr/>
          <a:lstStyle/>
          <a:p>
            <a:r>
              <a:rPr lang="en-US" sz="1600"/>
              <a:t>OECD. (2017). Programme for the International Assessment of Adult Competencies (PIAAC). </a:t>
            </a:r>
            <a:r>
              <a:rPr lang="en-US" sz="1600" i="1"/>
              <a:t>OECD: Better policies for better lives. </a:t>
            </a:r>
            <a:r>
              <a:rPr lang="en-US" sz="1600"/>
              <a:t>Retrieved from http://www.oecd.org/skills/piaac</a:t>
            </a:r>
            <a:r>
              <a:rPr lang="en-US" sz="1600" smtClean="0"/>
              <a:t>/</a:t>
            </a:r>
            <a:endParaRPr lang="en-CA" sz="1600" smtClean="0"/>
          </a:p>
          <a:p>
            <a:r>
              <a:rPr lang="en-CA" sz="1600" smtClean="0"/>
              <a:t>Quinn</a:t>
            </a:r>
            <a:r>
              <a:rPr lang="en-CA" sz="1600"/>
              <a:t>, C. N. (2011).  </a:t>
            </a:r>
            <a:r>
              <a:rPr lang="en-CA" sz="1600" i="1"/>
              <a:t>The Mobile Academy: mLearning for higher education.</a:t>
            </a:r>
            <a:r>
              <a:rPr lang="en-CA" sz="1600"/>
              <a:t> Hoboken, US: Jossey-Bass.  Retrieved from https://books.google.ca/books?id=7ER5z_um-qgC</a:t>
            </a:r>
          </a:p>
          <a:p>
            <a:r>
              <a:rPr lang="en-CA" sz="1600"/>
              <a:t>Statistics Canada. (2012). Statistics Canada Table  477-0087 -  Literacy and numeracy, average scores and distribution of proficiency levels, by Aboriginal (off-reserve), immigrant or minority language status, by sex, population aged 16 to 65, selected provinces and territories, occasional (number unless otherwise noted) [Database].  Statistics Canada: CANSIM. Retrieved from http://www5.statcan.gc.ca/cansim/a47</a:t>
            </a:r>
          </a:p>
          <a:p>
            <a:r>
              <a:rPr lang="en-US" sz="1600"/>
              <a:t>Zheng, C., Gaumer Erickson, A., Kingston, M.N., &amp; Noonan, P. (2014). The relationship among self-determination, self-concept, and academic achievement for students with learning disabilities. </a:t>
            </a:r>
            <a:r>
              <a:rPr lang="en-US" sz="1600" i="1"/>
              <a:t>Journal of Learning Disabilities, 47</a:t>
            </a:r>
            <a:r>
              <a:rPr lang="en-US" sz="1600"/>
              <a:t>(5), 462-474. Retrieved from http://citeseerx.ist.psu.edu/viewdoc/download?doi=10.1.1.976.6946&amp;rep=rep1&amp;type=pdf</a:t>
            </a:r>
            <a:endParaRPr lang="en-CA" sz="1600"/>
          </a:p>
          <a:p>
            <a:pPr marL="0" indent="0">
              <a:buNone/>
            </a:pPr>
            <a:endParaRPr lang="en-CA" sz="160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           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</a:t>
            </a:r>
            <a:r>
              <a:rPr lang="en-CA" sz="2400" smtClean="0"/>
              <a:t>REFERENCES</a:t>
            </a:r>
            <a:endParaRPr lang="en-CA" sz="2400"/>
          </a:p>
        </p:txBody>
      </p:sp>
      <p:sp>
        <p:nvSpPr>
          <p:cNvPr id="5" name="TextBox 4"/>
          <p:cNvSpPr txBox="1"/>
          <p:nvPr/>
        </p:nvSpPr>
        <p:spPr>
          <a:xfrm>
            <a:off x="3383868" y="1124744"/>
            <a:ext cx="237626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REFERENCES</a:t>
            </a:r>
            <a:endParaRPr lang="en-CA" sz="2800" b="1"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96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046" y="22785"/>
            <a:ext cx="8855122" cy="963936"/>
          </a:xfrm>
        </p:spPr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                          </a:t>
            </a:r>
            <a:r>
              <a:rPr lang="en-CA" sz="2400"/>
              <a:t>BACKGROUND</a:t>
            </a:r>
          </a:p>
        </p:txBody>
      </p:sp>
      <p:sp>
        <p:nvSpPr>
          <p:cNvPr id="8" name="Pentagon 7"/>
          <p:cNvSpPr/>
          <p:nvPr/>
        </p:nvSpPr>
        <p:spPr bwMode="auto">
          <a:xfrm flipH="1">
            <a:off x="1979712" y="2525069"/>
            <a:ext cx="3249421" cy="432048"/>
          </a:xfrm>
          <a:prstGeom prst="homePlate">
            <a:avLst/>
          </a:prstGeom>
          <a:gradFill>
            <a:gsLst>
              <a:gs pos="0">
                <a:srgbClr val="D6E6E6"/>
              </a:gs>
              <a:gs pos="50000">
                <a:schemeClr val="tx2">
                  <a:lumMod val="75000"/>
                </a:schemeClr>
              </a:gs>
              <a:gs pos="100000">
                <a:srgbClr val="002060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35696" y="1465107"/>
            <a:ext cx="3627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 Literacy Problem</a:t>
            </a:r>
            <a:endParaRPr lang="en-CA" sz="2800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Pentagon 11"/>
          <p:cNvSpPr/>
          <p:nvPr/>
        </p:nvSpPr>
        <p:spPr bwMode="auto">
          <a:xfrm flipH="1">
            <a:off x="1277632" y="3698422"/>
            <a:ext cx="3222579" cy="432048"/>
          </a:xfrm>
          <a:prstGeom prst="homePlate">
            <a:avLst/>
          </a:prstGeom>
          <a:gradFill>
            <a:gsLst>
              <a:gs pos="0">
                <a:srgbClr val="D6E6E6"/>
              </a:gs>
              <a:gs pos="50000">
                <a:schemeClr val="tx2">
                  <a:lumMod val="75000"/>
                </a:schemeClr>
              </a:gs>
              <a:gs pos="100000">
                <a:srgbClr val="002060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Pentagon 12"/>
          <p:cNvSpPr/>
          <p:nvPr/>
        </p:nvSpPr>
        <p:spPr bwMode="auto">
          <a:xfrm flipH="1">
            <a:off x="1951825" y="4924683"/>
            <a:ext cx="3294587" cy="432048"/>
          </a:xfrm>
          <a:prstGeom prst="homePlate">
            <a:avLst/>
          </a:prstGeom>
          <a:gradFill>
            <a:gsLst>
              <a:gs pos="0">
                <a:srgbClr val="D6E6E6"/>
              </a:gs>
              <a:gs pos="50000">
                <a:schemeClr val="tx2">
                  <a:lumMod val="75000"/>
                </a:schemeClr>
              </a:gs>
              <a:gs pos="100000">
                <a:srgbClr val="002060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23728" y="2495452"/>
            <a:ext cx="3105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smtClean="0">
                <a:latin typeface="Calibri" panose="020F0502020204030204" pitchFamily="34" charset="0"/>
                <a:cs typeface="Calibri" panose="020F0502020204030204" pitchFamily="34" charset="0"/>
              </a:rPr>
              <a:t>Low Literacy Statistics </a:t>
            </a:r>
            <a:endParaRPr lang="en-CA" sz="24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34834" y="3668805"/>
            <a:ext cx="3065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smtClean="0">
                <a:latin typeface="Calibri" panose="020F0502020204030204" pitchFamily="34" charset="0"/>
                <a:cs typeface="Calibri" panose="020F0502020204030204" pitchFamily="34" charset="0"/>
              </a:rPr>
              <a:t>Literacy Upgrading</a:t>
            </a:r>
            <a:endParaRPr lang="en-CA" sz="24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91980" y="4895066"/>
            <a:ext cx="3154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smtClean="0">
                <a:latin typeface="Calibri" panose="020F0502020204030204" pitchFamily="34" charset="0"/>
                <a:cs typeface="Calibri" panose="020F0502020204030204" pitchFamily="34" charset="0"/>
              </a:rPr>
              <a:t>Result </a:t>
            </a:r>
            <a:endParaRPr lang="en-CA" sz="24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Flowchart: Delay 8"/>
          <p:cNvSpPr/>
          <p:nvPr/>
        </p:nvSpPr>
        <p:spPr bwMode="auto">
          <a:xfrm flipH="1">
            <a:off x="6228184" y="1465107"/>
            <a:ext cx="3008514" cy="5492286"/>
          </a:xfrm>
          <a:prstGeom prst="flowChartDelay">
            <a:avLst/>
          </a:prstGeom>
          <a:blipFill>
            <a:blip r:embed="rId3"/>
            <a:srcRect/>
            <a:stretch>
              <a:fillRect l="-18978" r="1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23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408" y="1556792"/>
            <a:ext cx="4736592" cy="4876800"/>
          </a:xfrm>
          <a:prstGeom prst="flowChartConnector">
            <a:avLst/>
          </a:prstGeom>
          <a:effectLst>
            <a:softEdge rad="317500"/>
          </a:effec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Solution                                     </a:t>
            </a:r>
            <a:r>
              <a:rPr lang="en-CA" sz="240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en-CA" sz="2400"/>
          </a:p>
        </p:txBody>
      </p:sp>
      <p:sp>
        <p:nvSpPr>
          <p:cNvPr id="6" name="TextBox 5"/>
          <p:cNvSpPr txBox="1"/>
          <p:nvPr/>
        </p:nvSpPr>
        <p:spPr>
          <a:xfrm>
            <a:off x="2195736" y="1052736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Our LITERACY UPLIFT Project</a:t>
            </a:r>
            <a:endParaRPr lang="en-CA" sz="2800" b="1"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 bwMode="auto">
          <a:xfrm>
            <a:off x="445263" y="1781267"/>
            <a:ext cx="3903139" cy="720080"/>
          </a:xfrm>
          <a:prstGeom prst="wedgeRoundRectCallout">
            <a:avLst>
              <a:gd name="adj1" fmla="val 64091"/>
              <a:gd name="adj2" fmla="val 62047"/>
              <a:gd name="adj3" fmla="val 16667"/>
            </a:avLst>
          </a:prstGeom>
          <a:gradFill flip="none" rotWithShape="1">
            <a:gsLst>
              <a:gs pos="0">
                <a:srgbClr val="8DC74D"/>
              </a:gs>
              <a:gs pos="19000">
                <a:srgbClr val="C6EB9D"/>
              </a:gs>
              <a:gs pos="100000">
                <a:srgbClr val="FFFFFF"/>
              </a:gs>
            </a:gsLst>
            <a:lin ang="135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20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Literacy</a:t>
            </a:r>
            <a:r>
              <a:rPr kumimoji="0" lang="en-CA" sz="200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</a:rPr>
              <a:t> Uplift mobile learning (m-learning solution</a:t>
            </a:r>
            <a:endParaRPr kumimoji="0" lang="en-CA" sz="20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Rounded Rectangular Callout 9"/>
          <p:cNvSpPr/>
          <p:nvPr/>
        </p:nvSpPr>
        <p:spPr bwMode="auto">
          <a:xfrm>
            <a:off x="445262" y="2967675"/>
            <a:ext cx="3694823" cy="432048"/>
          </a:xfrm>
          <a:prstGeom prst="wedgeRoundRectCallout">
            <a:avLst>
              <a:gd name="adj1" fmla="val 62777"/>
              <a:gd name="adj2" fmla="val 43877"/>
              <a:gd name="adj3" fmla="val 16667"/>
            </a:avLst>
          </a:prstGeom>
          <a:gradFill flip="none" rotWithShape="1">
            <a:gsLst>
              <a:gs pos="0">
                <a:srgbClr val="8DC74D"/>
              </a:gs>
              <a:gs pos="19000">
                <a:srgbClr val="C6EB9D"/>
              </a:gs>
              <a:gs pos="100000">
                <a:schemeClr val="tx2"/>
              </a:gs>
            </a:gsLst>
            <a:lin ang="135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CA" sz="2000" smtClean="0"/>
              <a:t>SSHRC–funded collaboration</a:t>
            </a:r>
            <a:endParaRPr kumimoji="0" lang="en-CA" sz="20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Rounded Rectangular Callout 10"/>
          <p:cNvSpPr/>
          <p:nvPr/>
        </p:nvSpPr>
        <p:spPr bwMode="auto">
          <a:xfrm>
            <a:off x="424236" y="3933056"/>
            <a:ext cx="3910847" cy="792088"/>
          </a:xfrm>
          <a:prstGeom prst="wedgeRoundRectCallout">
            <a:avLst>
              <a:gd name="adj1" fmla="val 58003"/>
              <a:gd name="adj2" fmla="val 13305"/>
              <a:gd name="adj3" fmla="val 16667"/>
            </a:avLst>
          </a:prstGeom>
          <a:gradFill flip="none" rotWithShape="1">
            <a:gsLst>
              <a:gs pos="0">
                <a:srgbClr val="8DC74D"/>
              </a:gs>
              <a:gs pos="19000">
                <a:srgbClr val="C6EB9D"/>
              </a:gs>
              <a:gs pos="100000">
                <a:schemeClr val="tx2"/>
              </a:gs>
            </a:gsLst>
            <a:lin ang="135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20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Aimed at 1</a:t>
            </a:r>
            <a:r>
              <a:rPr kumimoji="0" lang="en-CA" sz="2000" i="0" u="none" strike="noStrike" cap="none" normalizeH="0" baseline="30000" smtClean="0">
                <a:ln>
                  <a:noFill/>
                </a:ln>
                <a:solidFill>
                  <a:schemeClr val="tx1"/>
                </a:solidFill>
                <a:effectLst/>
              </a:rPr>
              <a:t>st</a:t>
            </a:r>
            <a:r>
              <a:rPr kumimoji="0" lang="en-CA" sz="200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</a:rPr>
              <a:t> &amp; ESL Canadian adults &amp; their instructors</a:t>
            </a:r>
            <a:endParaRPr kumimoji="0" lang="en-CA" sz="20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Rounded Rectangular Callout 11"/>
          <p:cNvSpPr/>
          <p:nvPr/>
        </p:nvSpPr>
        <p:spPr bwMode="auto">
          <a:xfrm>
            <a:off x="445263" y="5089851"/>
            <a:ext cx="4433293" cy="1152128"/>
          </a:xfrm>
          <a:prstGeom prst="wedgeRoundRectCallout">
            <a:avLst>
              <a:gd name="adj1" fmla="val 61464"/>
              <a:gd name="adj2" fmla="val 7135"/>
              <a:gd name="adj3" fmla="val 16667"/>
            </a:avLst>
          </a:prstGeom>
          <a:gradFill flip="none" rotWithShape="1">
            <a:gsLst>
              <a:gs pos="0">
                <a:srgbClr val="8DC74D"/>
              </a:gs>
              <a:gs pos="19000">
                <a:srgbClr val="C6EB9D"/>
              </a:gs>
              <a:gs pos="100000">
                <a:schemeClr val="tx2"/>
              </a:gs>
            </a:gsLst>
            <a:lin ang="135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smtClean="0"/>
              <a:t>To develop m-learning </a:t>
            </a:r>
            <a:r>
              <a:rPr lang="en-US" sz="2000"/>
              <a:t>literacy solution design principles &amp; app for Canadian &amp; similar literacy learners worldwide</a:t>
            </a:r>
            <a:endParaRPr kumimoji="0" lang="en-CA" sz="20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3329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Solution                m-</a:t>
            </a:r>
            <a:r>
              <a:rPr lang="en-CA" sz="2400" smtClean="0">
                <a:latin typeface="Calibri" panose="020F0502020204030204" pitchFamily="34" charset="0"/>
                <a:cs typeface="Calibri" panose="020F0502020204030204" pitchFamily="34" charset="0"/>
              </a:rPr>
              <a:t>LITERACY SOLUTION</a:t>
            </a:r>
            <a:endParaRPr lang="en-CA" sz="2400"/>
          </a:p>
        </p:txBody>
      </p:sp>
      <p:sp>
        <p:nvSpPr>
          <p:cNvPr id="6" name="TextBox 5"/>
          <p:cNvSpPr txBox="1"/>
          <p:nvPr/>
        </p:nvSpPr>
        <p:spPr>
          <a:xfrm>
            <a:off x="2843875" y="1124744"/>
            <a:ext cx="3456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LITERACY UPLIFT App</a:t>
            </a:r>
            <a:endParaRPr lang="en-CA" sz="2800" b="1"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263" y="3959999"/>
            <a:ext cx="2289474" cy="2798440"/>
          </a:xfrm>
          <a:prstGeom prst="rect">
            <a:avLst/>
          </a:prstGeom>
        </p:spPr>
      </p:pic>
      <p:sp>
        <p:nvSpPr>
          <p:cNvPr id="13" name="Cloud Callout 12"/>
          <p:cNvSpPr/>
          <p:nvPr/>
        </p:nvSpPr>
        <p:spPr bwMode="auto">
          <a:xfrm>
            <a:off x="251520" y="4437112"/>
            <a:ext cx="3024335" cy="2168184"/>
          </a:xfrm>
          <a:prstGeom prst="cloudCallout">
            <a:avLst>
              <a:gd name="adj1" fmla="val 55610"/>
              <a:gd name="adj2" fmla="val -44043"/>
            </a:avLst>
          </a:prstGeom>
          <a:gradFill flip="none" rotWithShape="1">
            <a:gsLst>
              <a:gs pos="0">
                <a:srgbClr val="C5DFFF"/>
              </a:gs>
              <a:gs pos="25000">
                <a:srgbClr val="ECF4F4"/>
              </a:gs>
              <a:gs pos="100000">
                <a:schemeClr val="tx2"/>
              </a:gs>
            </a:gsLst>
            <a:lin ang="162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Needs Analysis +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CA" sz="2000" smtClean="0"/>
              <a:t>Lit Review + Similar Projects =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CA" sz="2000"/>
              <a:t>m</a:t>
            </a:r>
            <a:r>
              <a:rPr kumimoji="0" lang="en-CA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-Learning Solution</a:t>
            </a:r>
          </a:p>
        </p:txBody>
      </p:sp>
      <p:sp>
        <p:nvSpPr>
          <p:cNvPr id="14" name="Cloud Callout 13"/>
          <p:cNvSpPr/>
          <p:nvPr/>
        </p:nvSpPr>
        <p:spPr bwMode="auto">
          <a:xfrm>
            <a:off x="323528" y="1782203"/>
            <a:ext cx="3175743" cy="1951692"/>
          </a:xfrm>
          <a:prstGeom prst="cloudCallout">
            <a:avLst>
              <a:gd name="adj1" fmla="val 52783"/>
              <a:gd name="adj2" fmla="val 64331"/>
            </a:avLst>
          </a:prstGeom>
          <a:gradFill flip="none" rotWithShape="1">
            <a:gsLst>
              <a:gs pos="0">
                <a:srgbClr val="C5DFFF"/>
              </a:gs>
              <a:gs pos="25000">
                <a:srgbClr val="ECF4F4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Target</a:t>
            </a:r>
            <a:r>
              <a:rPr kumimoji="0" lang="en-CA" sz="20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</a:rPr>
              <a:t> learners who lack English reading &amp; writing skills</a:t>
            </a:r>
            <a:endParaRPr kumimoji="0" lang="en-CA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3995936" y="1724720"/>
            <a:ext cx="2736304" cy="985233"/>
          </a:xfrm>
          <a:prstGeom prst="cloudCallout">
            <a:avLst>
              <a:gd name="adj1" fmla="val -46645"/>
              <a:gd name="adj2" fmla="val 170297"/>
            </a:avLst>
          </a:prstGeom>
          <a:gradFill flip="none" rotWithShape="1">
            <a:gsLst>
              <a:gs pos="0">
                <a:srgbClr val="C5DFFF"/>
              </a:gs>
              <a:gs pos="25000">
                <a:srgbClr val="ECF4F4"/>
              </a:gs>
              <a:gs pos="100000">
                <a:schemeClr val="tx2"/>
              </a:gs>
            </a:gsLst>
            <a:lin ang="162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CA" sz="2000"/>
              <a:t>W</a:t>
            </a:r>
            <a:r>
              <a:rPr kumimoji="0" lang="en-CA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ill be cross-platform</a:t>
            </a:r>
          </a:p>
        </p:txBody>
      </p:sp>
      <p:sp>
        <p:nvSpPr>
          <p:cNvPr id="18" name="Cloud Callout 17"/>
          <p:cNvSpPr/>
          <p:nvPr/>
        </p:nvSpPr>
        <p:spPr bwMode="auto">
          <a:xfrm flipH="1">
            <a:off x="5940152" y="2758049"/>
            <a:ext cx="2924200" cy="3024336"/>
          </a:xfrm>
          <a:prstGeom prst="cloudCallout">
            <a:avLst>
              <a:gd name="adj1" fmla="val 100650"/>
              <a:gd name="adj2" fmla="val -5285"/>
            </a:avLst>
          </a:prstGeom>
          <a:gradFill flip="none" rotWithShape="1">
            <a:gsLst>
              <a:gs pos="0">
                <a:srgbClr val="C5DFFF"/>
              </a:gs>
              <a:gs pos="25000">
                <a:srgbClr val="ECF4F4"/>
              </a:gs>
              <a:gs pos="100000">
                <a:schemeClr val="tx2"/>
              </a:gs>
            </a:gsLst>
            <a:lin ang="162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Introduced in class &amp; used in blended environment; turning competencies</a:t>
            </a:r>
            <a:r>
              <a:rPr kumimoji="0" lang="en-CA" sz="20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</a:rPr>
              <a:t> into capacities</a:t>
            </a:r>
            <a:endParaRPr kumimoji="0" lang="en-CA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6055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Solution                 </a:t>
            </a:r>
            <a:r>
              <a:rPr lang="en-CA" sz="2400" smtClean="0">
                <a:latin typeface="Calibri" panose="020F0502020204030204" pitchFamily="34" charset="0"/>
                <a:cs typeface="Calibri" panose="020F0502020204030204" pitchFamily="34" charset="0"/>
              </a:rPr>
              <a:t>RESEARCH OBJECTIVES</a:t>
            </a:r>
            <a:endParaRPr lang="en-CA" sz="2400"/>
          </a:p>
        </p:txBody>
      </p:sp>
      <p:sp>
        <p:nvSpPr>
          <p:cNvPr id="6" name="TextBox 5"/>
          <p:cNvSpPr txBox="1"/>
          <p:nvPr/>
        </p:nvSpPr>
        <p:spPr>
          <a:xfrm>
            <a:off x="3305978" y="1060796"/>
            <a:ext cx="2520280" cy="523220"/>
          </a:xfrm>
          <a:prstGeom prst="rect">
            <a:avLst/>
          </a:prstGeom>
          <a:noFill/>
          <a:effectLst>
            <a:glow rad="596900">
              <a:schemeClr val="accent6">
                <a:lumMod val="10000"/>
                <a:lumOff val="9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Key Objectives</a:t>
            </a:r>
            <a:endParaRPr lang="en-CA" sz="2800" b="1">
              <a:solidFill>
                <a:schemeClr val="tx2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718" y="3820110"/>
            <a:ext cx="4876800" cy="3252216"/>
          </a:xfrm>
          <a:prstGeom prst="ellipse">
            <a:avLst/>
          </a:prstGeom>
          <a:effectLst>
            <a:softEdge rad="317500"/>
          </a:effectLst>
        </p:spPr>
      </p:pic>
      <p:sp>
        <p:nvSpPr>
          <p:cNvPr id="11" name="TextBox 10"/>
          <p:cNvSpPr txBox="1"/>
          <p:nvPr/>
        </p:nvSpPr>
        <p:spPr>
          <a:xfrm>
            <a:off x="1036654" y="1695419"/>
            <a:ext cx="7455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>
                <a:solidFill>
                  <a:schemeClr val="tx2"/>
                </a:solidFill>
              </a:rPr>
              <a:t>Building knowledge: </a:t>
            </a:r>
            <a:r>
              <a:rPr lang="en-US" smtClean="0">
                <a:solidFill>
                  <a:schemeClr val="tx2"/>
                </a:solidFill>
              </a:rPr>
              <a:t>Design </a:t>
            </a:r>
            <a:r>
              <a:rPr lang="en-US">
                <a:solidFill>
                  <a:schemeClr val="tx2"/>
                </a:solidFill>
              </a:rPr>
              <a:t>principles &amp; guidelines for effective m-learning literacy solution</a:t>
            </a:r>
            <a:endParaRPr lang="en-CA" b="1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2353123"/>
            <a:ext cx="7152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>
                <a:solidFill>
                  <a:schemeClr val="tx2"/>
                </a:solidFill>
              </a:rPr>
              <a:t>Prototyping</a:t>
            </a:r>
            <a:r>
              <a:rPr lang="en-US">
                <a:solidFill>
                  <a:schemeClr val="tx2"/>
                </a:solidFill>
              </a:rPr>
              <a:t> </a:t>
            </a:r>
            <a:r>
              <a:rPr lang="en-US" b="1">
                <a:solidFill>
                  <a:schemeClr val="tx2"/>
                </a:solidFill>
              </a:rPr>
              <a:t>an effective m-learning literacy solution </a:t>
            </a:r>
            <a:r>
              <a:rPr lang="en-US" smtClean="0">
                <a:solidFill>
                  <a:schemeClr val="tx2"/>
                </a:solidFill>
              </a:rPr>
              <a:t>from principles &amp; guidelines</a:t>
            </a:r>
            <a:endParaRPr lang="en-CA" b="1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hevron 2"/>
          <p:cNvSpPr/>
          <p:nvPr/>
        </p:nvSpPr>
        <p:spPr bwMode="auto">
          <a:xfrm>
            <a:off x="421306" y="1814882"/>
            <a:ext cx="576064" cy="399280"/>
          </a:xfrm>
          <a:prstGeom prst="chevron">
            <a:avLst/>
          </a:prstGeom>
          <a:gradFill flip="none" rotWithShape="1">
            <a:gsLst>
              <a:gs pos="0">
                <a:srgbClr val="D6E6E6"/>
              </a:gs>
              <a:gs pos="50000">
                <a:srgbClr val="BFBFBF">
                  <a:lumMod val="75000"/>
                </a:srgbClr>
              </a:gs>
              <a:gs pos="100000">
                <a:srgbClr val="002060"/>
              </a:gs>
            </a:gsLst>
            <a:lin ang="54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Chevron 11"/>
          <p:cNvSpPr/>
          <p:nvPr/>
        </p:nvSpPr>
        <p:spPr bwMode="auto">
          <a:xfrm>
            <a:off x="421306" y="2417204"/>
            <a:ext cx="576064" cy="399280"/>
          </a:xfrm>
          <a:prstGeom prst="chevron">
            <a:avLst/>
          </a:prstGeom>
          <a:gradFill flip="none" rotWithShape="1">
            <a:gsLst>
              <a:gs pos="0">
                <a:srgbClr val="D6E6E6"/>
              </a:gs>
              <a:gs pos="50000">
                <a:srgbClr val="BFBFBF">
                  <a:lumMod val="75000"/>
                </a:srgbClr>
              </a:gs>
              <a:gs pos="100000">
                <a:srgbClr val="002060"/>
              </a:gs>
            </a:gsLst>
            <a:lin ang="54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Chevron 12"/>
          <p:cNvSpPr/>
          <p:nvPr/>
        </p:nvSpPr>
        <p:spPr bwMode="auto">
          <a:xfrm>
            <a:off x="421306" y="3013846"/>
            <a:ext cx="576064" cy="399280"/>
          </a:xfrm>
          <a:prstGeom prst="chevron">
            <a:avLst/>
          </a:prstGeom>
          <a:gradFill flip="none" rotWithShape="1">
            <a:gsLst>
              <a:gs pos="0">
                <a:srgbClr val="D6E6E6"/>
              </a:gs>
              <a:gs pos="50000">
                <a:srgbClr val="BFBFBF">
                  <a:lumMod val="75000"/>
                </a:srgbClr>
              </a:gs>
              <a:gs pos="100000">
                <a:srgbClr val="002060"/>
              </a:gs>
            </a:gsLst>
            <a:lin ang="54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Chevron 13"/>
          <p:cNvSpPr/>
          <p:nvPr/>
        </p:nvSpPr>
        <p:spPr bwMode="auto">
          <a:xfrm>
            <a:off x="421306" y="3620471"/>
            <a:ext cx="576064" cy="399280"/>
          </a:xfrm>
          <a:prstGeom prst="chevron">
            <a:avLst/>
          </a:prstGeom>
          <a:gradFill flip="none" rotWithShape="1">
            <a:gsLst>
              <a:gs pos="0">
                <a:srgbClr val="D6E6E6"/>
              </a:gs>
              <a:gs pos="50000">
                <a:srgbClr val="BFBFBF">
                  <a:lumMod val="75000"/>
                </a:srgbClr>
              </a:gs>
              <a:gs pos="100000">
                <a:srgbClr val="002060"/>
              </a:gs>
            </a:gsLst>
            <a:lin ang="54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4680" y="2986303"/>
            <a:ext cx="7152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>
                <a:solidFill>
                  <a:schemeClr val="tx2"/>
                </a:solidFill>
              </a:rPr>
              <a:t>Providing technology &amp; literacy training </a:t>
            </a:r>
            <a:r>
              <a:rPr lang="en-US">
                <a:solidFill>
                  <a:schemeClr val="tx2"/>
                </a:solidFill>
              </a:rPr>
              <a:t>to participating students</a:t>
            </a:r>
            <a:endParaRPr lang="en-CA" b="1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3608" y="3496945"/>
            <a:ext cx="7152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>
                <a:solidFill>
                  <a:schemeClr val="tx2"/>
                </a:solidFill>
              </a:rPr>
              <a:t>Increasing </a:t>
            </a:r>
            <a:r>
              <a:rPr lang="en-US" b="1" smtClean="0">
                <a:solidFill>
                  <a:schemeClr val="tx2"/>
                </a:solidFill>
              </a:rPr>
              <a:t>academic/non-academic </a:t>
            </a:r>
            <a:r>
              <a:rPr lang="en-US" b="1">
                <a:solidFill>
                  <a:schemeClr val="tx2"/>
                </a:solidFill>
              </a:rPr>
              <a:t>accessibility </a:t>
            </a:r>
            <a:r>
              <a:rPr lang="en-US">
                <a:solidFill>
                  <a:schemeClr val="tx2"/>
                </a:solidFill>
              </a:rPr>
              <a:t>to pedagogical design principles &amp; guidelines </a:t>
            </a:r>
            <a:endParaRPr lang="en-CA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22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3" grpId="0" animBg="1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 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</a:t>
            </a:r>
            <a:r>
              <a:rPr lang="en-CA" sz="2400" smtClean="0"/>
              <a:t>QUESTIONS</a:t>
            </a:r>
            <a:endParaRPr lang="en-CA" sz="2400"/>
          </a:p>
        </p:txBody>
      </p:sp>
      <p:sp>
        <p:nvSpPr>
          <p:cNvPr id="5" name="Rectangle 4"/>
          <p:cNvSpPr/>
          <p:nvPr/>
        </p:nvSpPr>
        <p:spPr>
          <a:xfrm>
            <a:off x="183287" y="1609792"/>
            <a:ext cx="831904" cy="156966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5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?</a:t>
            </a:r>
            <a:endParaRPr lang="en-US" sz="9600" b="1" cap="none" spc="5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7228" y="2029478"/>
            <a:ext cx="7865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>
                <a:solidFill>
                  <a:schemeClr val="tx2"/>
                </a:solidFill>
              </a:rPr>
              <a:t>What design principles and guidelines best facilitate the development of adult literacy skills in English? </a:t>
            </a:r>
            <a:endParaRPr lang="en-CA" sz="2400" b="1">
              <a:solidFill>
                <a:schemeClr val="tx2"/>
              </a:solidFill>
            </a:endParaRPr>
          </a:p>
          <a:p>
            <a:endParaRPr lang="en-CA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2885" y="1172072"/>
            <a:ext cx="3138230" cy="523220"/>
          </a:xfrm>
          <a:prstGeom prst="rect">
            <a:avLst/>
          </a:prstGeom>
          <a:noFill/>
          <a:effectLst>
            <a:glow rad="596900">
              <a:schemeClr val="accent6">
                <a:lumMod val="10000"/>
                <a:lumOff val="9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Research Questions</a:t>
            </a:r>
            <a:endParaRPr lang="en-CA" sz="2800" b="1">
              <a:solidFill>
                <a:schemeClr val="tx2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2617" y="2895328"/>
            <a:ext cx="831904" cy="156966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5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?</a:t>
            </a:r>
            <a:endParaRPr lang="en-US" sz="9600" b="1" cap="none" spc="5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4516" y="3356992"/>
            <a:ext cx="7865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>
                <a:solidFill>
                  <a:schemeClr val="tx2"/>
                </a:solidFill>
              </a:rPr>
              <a:t>How can these principles and guidelines be incorporated into a viable mobile application for adult literacy learners?</a:t>
            </a:r>
            <a:endParaRPr lang="en-CA" sz="2400" b="1">
              <a:solidFill>
                <a:schemeClr val="tx2"/>
              </a:solidFill>
            </a:endParaRPr>
          </a:p>
          <a:p>
            <a:endParaRPr lang="en-CA">
              <a:solidFill>
                <a:schemeClr val="tx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0595">
            <a:off x="3652193" y="4581783"/>
            <a:ext cx="1839615" cy="1839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84739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           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         </a:t>
            </a:r>
            <a:r>
              <a:rPr lang="en-CA" sz="2400" smtClean="0"/>
              <a:t>METHODOLOGY</a:t>
            </a:r>
            <a:endParaRPr lang="en-CA" sz="2400"/>
          </a:p>
        </p:txBody>
      </p:sp>
      <p:sp>
        <p:nvSpPr>
          <p:cNvPr id="5" name="TextBox 4"/>
          <p:cNvSpPr txBox="1"/>
          <p:nvPr/>
        </p:nvSpPr>
        <p:spPr>
          <a:xfrm>
            <a:off x="2051720" y="1179725"/>
            <a:ext cx="5040560" cy="523220"/>
          </a:xfrm>
          <a:prstGeom prst="rect">
            <a:avLst/>
          </a:prstGeom>
          <a:noFill/>
          <a:effectLst>
            <a:glow rad="596900">
              <a:schemeClr val="accent6">
                <a:lumMod val="10000"/>
                <a:lumOff val="9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DESIGN-BASED RESEARCH (DBR)</a:t>
            </a:r>
            <a:endParaRPr lang="en-CA" sz="2800" b="1">
              <a:solidFill>
                <a:schemeClr val="tx2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Circular Arrow 15"/>
          <p:cNvSpPr/>
          <p:nvPr/>
        </p:nvSpPr>
        <p:spPr>
          <a:xfrm>
            <a:off x="801847" y="2743706"/>
            <a:ext cx="1699702" cy="1664717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chemeClr val="accent6">
              <a:lumMod val="50000"/>
              <a:lumOff val="5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Shape 18"/>
          <p:cNvSpPr/>
          <p:nvPr/>
        </p:nvSpPr>
        <p:spPr>
          <a:xfrm>
            <a:off x="251520" y="3731388"/>
            <a:ext cx="1699702" cy="1664717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chemeClr val="accent6">
              <a:lumMod val="75000"/>
              <a:lumOff val="2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Block Arc 19"/>
          <p:cNvSpPr/>
          <p:nvPr/>
        </p:nvSpPr>
        <p:spPr>
          <a:xfrm>
            <a:off x="921545" y="4863099"/>
            <a:ext cx="1460308" cy="1430605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chemeClr val="accent6">
              <a:lumMod val="90000"/>
              <a:lumOff val="1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TextBox 20"/>
          <p:cNvSpPr txBox="1"/>
          <p:nvPr/>
        </p:nvSpPr>
        <p:spPr>
          <a:xfrm>
            <a:off x="2510910" y="3106452"/>
            <a:ext cx="5013415" cy="703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i="1" smtClean="0">
                <a:solidFill>
                  <a:schemeClr val="tx2"/>
                </a:solidFill>
              </a:rPr>
              <a:t>1. Informed exploration</a:t>
            </a:r>
            <a:endParaRPr lang="en-CA" sz="2400" i="1">
              <a:solidFill>
                <a:schemeClr val="tx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50492" y="4211951"/>
            <a:ext cx="4973836" cy="703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i="1" smtClean="0">
                <a:solidFill>
                  <a:schemeClr val="tx2"/>
                </a:solidFill>
              </a:rPr>
              <a:t>2. Enactment</a:t>
            </a:r>
            <a:endParaRPr lang="en-CA" sz="2400" i="1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0492" y="5244005"/>
            <a:ext cx="4973836" cy="703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i="1" smtClean="0">
                <a:solidFill>
                  <a:schemeClr val="tx2"/>
                </a:solidFill>
              </a:rPr>
              <a:t>3. Evaluation </a:t>
            </a:r>
            <a:endParaRPr lang="en-CA" sz="2400" i="1">
              <a:solidFill>
                <a:schemeClr val="tx2"/>
              </a:solidFill>
            </a:endParaRPr>
          </a:p>
        </p:txBody>
      </p:sp>
      <p:sp>
        <p:nvSpPr>
          <p:cNvPr id="28" name="Rounded Rectangle 27"/>
          <p:cNvSpPr/>
          <p:nvPr/>
        </p:nvSpPr>
        <p:spPr bwMode="auto">
          <a:xfrm>
            <a:off x="163175" y="1785513"/>
            <a:ext cx="8729305" cy="4739831"/>
          </a:xfrm>
          <a:prstGeom prst="roundRect">
            <a:avLst/>
          </a:prstGeom>
          <a:noFill/>
          <a:ln w="9525" cap="flat" cmpd="sng" algn="ctr">
            <a:solidFill>
              <a:schemeClr val="accent6">
                <a:lumMod val="90000"/>
                <a:lumOff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3802" y="1856437"/>
            <a:ext cx="65264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600" b="1" smtClean="0">
                <a:solidFill>
                  <a:schemeClr val="tx2"/>
                </a:solidFill>
              </a:rPr>
              <a:t>ITERATIVE Design &amp; Testing Approach</a:t>
            </a:r>
            <a:endParaRPr lang="en-CA" sz="2600" b="1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95736" y="2497483"/>
            <a:ext cx="22059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CA" sz="2600" b="1" smtClean="0">
                <a:solidFill>
                  <a:schemeClr val="tx2"/>
                </a:solidFill>
              </a:rPr>
              <a:t>3 PHASES:</a:t>
            </a:r>
            <a:endParaRPr lang="en-CA" sz="2600" b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32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8" grpId="0" animBg="1"/>
      <p:bldP spid="29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4"/>
          <a:stretch/>
        </p:blipFill>
        <p:spPr>
          <a:xfrm>
            <a:off x="7121354" y="4948201"/>
            <a:ext cx="1793442" cy="1687845"/>
          </a:xfrm>
          <a:prstGeom prst="snip2DiagRect">
            <a:avLst>
              <a:gd name="adj1" fmla="val 0"/>
              <a:gd name="adj2" fmla="val 19247"/>
            </a:avLst>
          </a:prstGeom>
          <a:effectLst>
            <a:softEdge rad="63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081" y="1336024"/>
            <a:ext cx="1480685" cy="1355752"/>
          </a:xfrm>
          <a:prstGeom prst="snip2DiagRect">
            <a:avLst/>
          </a:prstGeom>
          <a:effectLst>
            <a:softEdge rad="63500"/>
          </a:effectLst>
        </p:spPr>
      </p:pic>
      <p:sp>
        <p:nvSpPr>
          <p:cNvPr id="26" name="Rounded Rectangle 25"/>
          <p:cNvSpPr/>
          <p:nvPr/>
        </p:nvSpPr>
        <p:spPr bwMode="auto">
          <a:xfrm>
            <a:off x="3959932" y="5318832"/>
            <a:ext cx="1224136" cy="743447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90000"/>
                <a:lumOff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1800">
                <a:latin typeface="Calibri" panose="020F0502020204030204" pitchFamily="34" charset="0"/>
                <a:cs typeface="Calibri" panose="020F0502020204030204" pitchFamily="34" charset="0"/>
              </a:rPr>
              <a:t>Design Principles for Mobile Adult Literacy Solution                       </a:t>
            </a:r>
            <a:r>
              <a:rPr lang="en-CA" sz="180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</a:t>
            </a:r>
            <a:r>
              <a:rPr lang="en-CA" sz="2400" smtClean="0"/>
              <a:t>DATA</a:t>
            </a:r>
            <a:endParaRPr lang="en-CA" sz="2400"/>
          </a:p>
        </p:txBody>
      </p:sp>
      <p:sp>
        <p:nvSpPr>
          <p:cNvPr id="5" name="TextBox 4"/>
          <p:cNvSpPr txBox="1"/>
          <p:nvPr/>
        </p:nvSpPr>
        <p:spPr>
          <a:xfrm>
            <a:off x="3995936" y="5428945"/>
            <a:ext cx="1152128" cy="523220"/>
          </a:xfrm>
          <a:prstGeom prst="rect">
            <a:avLst/>
          </a:prstGeom>
          <a:noFill/>
          <a:effectLst>
            <a:glow rad="596900">
              <a:schemeClr val="accent6">
                <a:lumMod val="10000"/>
                <a:lumOff val="9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800" b="1" smtClean="0">
                <a:solidFill>
                  <a:schemeClr val="tx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DATA </a:t>
            </a:r>
            <a:endParaRPr lang="en-CA" sz="2800" b="1">
              <a:solidFill>
                <a:schemeClr val="tx2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2411760" y="3313029"/>
            <a:ext cx="1681165" cy="1094348"/>
          </a:xfrm>
          <a:prstGeom prst="round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2000" smtClean="0">
                <a:solidFill>
                  <a:schemeClr val="tx2"/>
                </a:solidFill>
              </a:rPr>
              <a:t>Surveys</a:t>
            </a:r>
          </a:p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2000" smtClean="0">
                <a:solidFill>
                  <a:schemeClr val="tx2"/>
                </a:solidFill>
              </a:rPr>
              <a:t>Focus groups</a:t>
            </a:r>
          </a:p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CA" sz="20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</a:rPr>
              <a:t>Interviews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3"/>
          <a:stretch/>
        </p:blipFill>
        <p:spPr>
          <a:xfrm>
            <a:off x="274363" y="2815896"/>
            <a:ext cx="1923070" cy="1388744"/>
          </a:xfrm>
          <a:prstGeom prst="snip2DiagRect">
            <a:avLst/>
          </a:prstGeom>
          <a:effectLst>
            <a:softEdge rad="63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5"/>
          <a:stretch/>
        </p:blipFill>
        <p:spPr>
          <a:xfrm>
            <a:off x="1769873" y="1236782"/>
            <a:ext cx="2501822" cy="1451546"/>
          </a:xfrm>
          <a:prstGeom prst="snip2DiagRect">
            <a:avLst/>
          </a:prstGeom>
          <a:effectLst>
            <a:softEdge rad="63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09" y="4725144"/>
            <a:ext cx="2114465" cy="1410084"/>
          </a:xfrm>
          <a:prstGeom prst="snip2Diag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2130385" y="2650613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solidFill>
                  <a:schemeClr val="tx2"/>
                </a:solidFill>
              </a:rPr>
              <a:t>Literacy Learners</a:t>
            </a:r>
            <a:endParaRPr lang="en-CA" b="1">
              <a:solidFill>
                <a:schemeClr val="tx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9794" y="4164869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solidFill>
                  <a:schemeClr val="tx2"/>
                </a:solidFill>
              </a:rPr>
              <a:t>Experts</a:t>
            </a:r>
            <a:endParaRPr lang="en-CA" b="1">
              <a:solidFill>
                <a:schemeClr val="tx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2937" y="6109915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smtClean="0">
                <a:solidFill>
                  <a:schemeClr val="tx2"/>
                </a:solidFill>
              </a:rPr>
              <a:t>App Developers</a:t>
            </a:r>
            <a:endParaRPr lang="en-CA" b="1">
              <a:solidFill>
                <a:schemeClr val="tx2"/>
              </a:solidFill>
            </a:endParaRPr>
          </a:p>
        </p:txBody>
      </p:sp>
      <p:sp>
        <p:nvSpPr>
          <p:cNvPr id="33" name="Rounded Rectangle 32"/>
          <p:cNvSpPr/>
          <p:nvPr/>
        </p:nvSpPr>
        <p:spPr bwMode="auto">
          <a:xfrm>
            <a:off x="4770921" y="2530986"/>
            <a:ext cx="1440160" cy="782043"/>
          </a:xfrm>
          <a:prstGeom prst="round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2000" smtClean="0">
                <a:solidFill>
                  <a:schemeClr val="tx2"/>
                </a:solidFill>
              </a:rPr>
              <a:t>Literature</a:t>
            </a:r>
          </a:p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CA" sz="20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</a:rPr>
              <a:t>Review</a:t>
            </a:r>
          </a:p>
        </p:txBody>
      </p:sp>
      <p:sp>
        <p:nvSpPr>
          <p:cNvPr id="34" name="Rounded Rectangle 33"/>
          <p:cNvSpPr/>
          <p:nvPr/>
        </p:nvSpPr>
        <p:spPr bwMode="auto">
          <a:xfrm>
            <a:off x="5520412" y="3781847"/>
            <a:ext cx="1728192" cy="1135375"/>
          </a:xfrm>
          <a:prstGeom prst="round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2000" smtClean="0">
                <a:solidFill>
                  <a:schemeClr val="tx2"/>
                </a:solidFill>
              </a:rPr>
              <a:t>Researcher </a:t>
            </a:r>
          </a:p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CA" sz="20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</a:rPr>
              <a:t>Observations</a:t>
            </a:r>
          </a:p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2000" smtClean="0">
                <a:solidFill>
                  <a:schemeClr val="tx2"/>
                </a:solidFill>
              </a:rPr>
              <a:t>&amp; Notes</a:t>
            </a:r>
            <a:endParaRPr kumimoji="0" lang="en-CA" sz="20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 flipH="1" flipV="1">
            <a:off x="3914158" y="4534202"/>
            <a:ext cx="357537" cy="550982"/>
          </a:xfrm>
          <a:prstGeom prst="straightConnector1">
            <a:avLst/>
          </a:prstGeom>
          <a:ln w="38100">
            <a:solidFill>
              <a:srgbClr val="CFFD27"/>
            </a:solidFill>
            <a:headEnd type="none" w="med" len="med"/>
            <a:tailEnd type="arrow"/>
          </a:ln>
          <a:scene3d>
            <a:camera prst="orthographicFront"/>
            <a:lightRig rig="threePt" dir="t"/>
          </a:scene3d>
          <a:sp3d>
            <a:bevelT w="139700" h="139700" prst="divot"/>
          </a:sp3d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 bwMode="auto">
          <a:xfrm flipV="1">
            <a:off x="4572000" y="3480114"/>
            <a:ext cx="432846" cy="1536625"/>
          </a:xfrm>
          <a:prstGeom prst="straightConnector1">
            <a:avLst/>
          </a:prstGeom>
          <a:ln w="38100">
            <a:solidFill>
              <a:srgbClr val="CFFD27"/>
            </a:solidFill>
            <a:headEnd type="none" w="med" len="med"/>
            <a:tailEnd type="arrow"/>
          </a:ln>
          <a:scene3d>
            <a:camera prst="orthographicFront"/>
            <a:lightRig rig="threePt" dir="t"/>
          </a:scene3d>
          <a:sp3d>
            <a:bevelT w="139700" h="139700" prst="divot"/>
          </a:sp3d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 bwMode="auto">
          <a:xfrm flipV="1">
            <a:off x="4846885" y="4534202"/>
            <a:ext cx="593167" cy="550982"/>
          </a:xfrm>
          <a:prstGeom prst="straightConnector1">
            <a:avLst/>
          </a:prstGeom>
          <a:ln w="38100">
            <a:solidFill>
              <a:srgbClr val="CFFD27"/>
            </a:solidFill>
            <a:headEnd type="none" w="med" len="med"/>
            <a:tailEnd type="arrow"/>
          </a:ln>
          <a:scene3d>
            <a:camera prst="orthographicFront"/>
            <a:lightRig rig="threePt" dir="t"/>
          </a:scene3d>
          <a:sp3d>
            <a:bevelT w="139700" h="139700" prst="divot"/>
          </a:sp3d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566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" grpId="0"/>
      <p:bldP spid="25" grpId="0"/>
      <p:bldP spid="27" grpId="0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Blue_Smooth_VT_co_10_ws_print_CrystalGraphics.com_PowerPoint_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JR_People014_print_CrystalGraphics.com_PowerPoint_Templates">
  <a:themeElements>
    <a:clrScheme name="Custom 1">
      <a:dk1>
        <a:srgbClr val="000000"/>
      </a:dk1>
      <a:lt1>
        <a:srgbClr val="B2B2B2"/>
      </a:lt1>
      <a:dk2>
        <a:srgbClr val="FFFFFF"/>
      </a:dk2>
      <a:lt2>
        <a:srgbClr val="B2B2B2"/>
      </a:lt2>
      <a:accent1>
        <a:srgbClr val="FF9900"/>
      </a:accent1>
      <a:accent2>
        <a:srgbClr val="006600"/>
      </a:accent2>
      <a:accent3>
        <a:srgbClr val="D5D5D5"/>
      </a:accent3>
      <a:accent4>
        <a:srgbClr val="000000"/>
      </a:accent4>
      <a:accent5>
        <a:srgbClr val="FFCAAA"/>
      </a:accent5>
      <a:accent6>
        <a:srgbClr val="005C00"/>
      </a:accent6>
      <a:hlink>
        <a:srgbClr val="0033CC"/>
      </a:hlink>
      <a:folHlink>
        <a:srgbClr val="9933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JR_People014_print_CrystalGraphics.com_PowerPoint_Templates">
  <a:themeElements>
    <a:clrScheme name="">
      <a:dk1>
        <a:srgbClr val="000000"/>
      </a:dk1>
      <a:lt1>
        <a:srgbClr val="B2B2B2"/>
      </a:lt1>
      <a:dk2>
        <a:srgbClr val="FFFFFF"/>
      </a:dk2>
      <a:lt2>
        <a:srgbClr val="B2B2B2"/>
      </a:lt2>
      <a:accent1>
        <a:srgbClr val="FF9900"/>
      </a:accent1>
      <a:accent2>
        <a:srgbClr val="006600"/>
      </a:accent2>
      <a:accent3>
        <a:srgbClr val="D5D5D5"/>
      </a:accent3>
      <a:accent4>
        <a:srgbClr val="000000"/>
      </a:accent4>
      <a:accent5>
        <a:srgbClr val="FFCAAA"/>
      </a:accent5>
      <a:accent6>
        <a:srgbClr val="005C00"/>
      </a:accent6>
      <a:hlink>
        <a:srgbClr val="6699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JR_People014_print_CrystalGraphics.com_PowerPoint_Templates">
  <a:themeElements>
    <a:clrScheme name="">
      <a:dk1>
        <a:srgbClr val="000000"/>
      </a:dk1>
      <a:lt1>
        <a:srgbClr val="B2B2B2"/>
      </a:lt1>
      <a:dk2>
        <a:srgbClr val="FFFFFF"/>
      </a:dk2>
      <a:lt2>
        <a:srgbClr val="B2B2B2"/>
      </a:lt2>
      <a:accent1>
        <a:srgbClr val="FF9900"/>
      </a:accent1>
      <a:accent2>
        <a:srgbClr val="006600"/>
      </a:accent2>
      <a:accent3>
        <a:srgbClr val="D5D5D5"/>
      </a:accent3>
      <a:accent4>
        <a:srgbClr val="000000"/>
      </a:accent4>
      <a:accent5>
        <a:srgbClr val="FFCAAA"/>
      </a:accent5>
      <a:accent6>
        <a:srgbClr val="005C00"/>
      </a:accent6>
      <a:hlink>
        <a:srgbClr val="6699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Blue_Smooth_VT_co_10_ws_print_CrystalGraphics.com_PowerPoint_Templates</Template>
  <TotalTime>1648</TotalTime>
  <Words>1826</Words>
  <Application>Microsoft Office PowerPoint</Application>
  <PresentationFormat>On-screen Show (4:3)</PresentationFormat>
  <Paragraphs>372</Paragraphs>
  <Slides>23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Blue_Smooth_VT_co_10_ws_print_CrystalGraphics.com_PowerPoint_Templates</vt:lpstr>
      <vt:lpstr>JR_People014_print_CrystalGraphics.com_PowerPoint_Templates</vt:lpstr>
      <vt:lpstr>2_JR_People014_print_CrystalGraphics.com_PowerPoint_Templates</vt:lpstr>
      <vt:lpstr>3_JR_People014_print_CrystalGraphics.com_PowerPoint_Templates</vt:lpstr>
      <vt:lpstr>PowerPoint Presentation</vt:lpstr>
      <vt:lpstr>Design Principles for Mobile Adult Literacy Solution                                              OVERVIEW</vt:lpstr>
      <vt:lpstr>Design Principles for Mobile Adult Literacy Solution                                     BACKGROUND</vt:lpstr>
      <vt:lpstr>Design Principles for Mobile Adult Literacy Solution                                     BACKGROUND</vt:lpstr>
      <vt:lpstr>Design Principles for Mobile Adult Literacy Solution                m-LITERACY SOLUTION</vt:lpstr>
      <vt:lpstr>Design Principles for Mobile Adult Literacy Solution                 RESEARCH OBJECTIVES</vt:lpstr>
      <vt:lpstr>Design Principles for Mobile Adult Literacy Solution                                            QUESTIONS</vt:lpstr>
      <vt:lpstr>Design Principles for Mobile Adult Literacy Solution                                METHODOLOGY</vt:lpstr>
      <vt:lpstr>Design Principles for Mobile Adult Literacy Solution                                                          DATA</vt:lpstr>
      <vt:lpstr>Design Principles for Mobile Adult Literacy Solution                                                    PHASE 1</vt:lpstr>
      <vt:lpstr>Design Principles for Mobile Adult Literacy Solution                                             LIT REVIEW</vt:lpstr>
      <vt:lpstr>Design Principles for Mobile Adult Literacy Solution                                         DEFINITIONS</vt:lpstr>
      <vt:lpstr>Design Principles for Mobile Adult Literacy Solution                                                    PHASE 1</vt:lpstr>
      <vt:lpstr>Design Principles for Mobile Adult Literacy Solution                                 DESIGN THEMES</vt:lpstr>
      <vt:lpstr>Design Principles for Mobile Adult Literacy Solution                                                 MOBILITY</vt:lpstr>
      <vt:lpstr>Design Principles for Mobile Adult Literacy Solution                LEARNER-DETERMINED</vt:lpstr>
      <vt:lpstr>Design Principles for Mobile Adult Literacy Solution                                                  CONTEXT</vt:lpstr>
      <vt:lpstr>Design Principles for Mobile Adult Literacy Solution                                                  CONTEXT</vt:lpstr>
      <vt:lpstr>Design Principles for Mobile Adult Literacy Solution                                        CONCLUSION</vt:lpstr>
      <vt:lpstr>Design Principles for Mobile Adult Literacy Solution                                            QUESTIONS</vt:lpstr>
      <vt:lpstr>PowerPoint Presentation</vt:lpstr>
      <vt:lpstr>Design Principles for Mobile Adult Literacy Solution                                          REFERENCES</vt:lpstr>
      <vt:lpstr>Design Principles for Mobile Adult Literacy Solution                                          REFERENCES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Norine</dc:creator>
  <cp:lastModifiedBy>Norine</cp:lastModifiedBy>
  <cp:revision>177</cp:revision>
  <dcterms:created xsi:type="dcterms:W3CDTF">2017-04-12T18:59:21Z</dcterms:created>
  <dcterms:modified xsi:type="dcterms:W3CDTF">2017-04-18T17:21:49Z</dcterms:modified>
</cp:coreProperties>
</file>